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8" r:id="rId2"/>
    <p:sldId id="287" r:id="rId3"/>
    <p:sldId id="288" r:id="rId4"/>
    <p:sldId id="329" r:id="rId5"/>
    <p:sldId id="346" r:id="rId6"/>
    <p:sldId id="298" r:id="rId7"/>
    <p:sldId id="366" r:id="rId8"/>
    <p:sldId id="289" r:id="rId9"/>
    <p:sldId id="302" r:id="rId10"/>
    <p:sldId id="320" r:id="rId11"/>
    <p:sldId id="355" r:id="rId12"/>
    <p:sldId id="343" r:id="rId13"/>
    <p:sldId id="321" r:id="rId14"/>
    <p:sldId id="299" r:id="rId15"/>
    <p:sldId id="292" r:id="rId16"/>
    <p:sldId id="348" r:id="rId17"/>
    <p:sldId id="295" r:id="rId18"/>
    <p:sldId id="294" r:id="rId19"/>
    <p:sldId id="296" r:id="rId20"/>
    <p:sldId id="357" r:id="rId21"/>
    <p:sldId id="297" r:id="rId22"/>
    <p:sldId id="322" r:id="rId23"/>
    <p:sldId id="281" r:id="rId24"/>
    <p:sldId id="305" r:id="rId25"/>
    <p:sldId id="306" r:id="rId26"/>
    <p:sldId id="307" r:id="rId27"/>
    <p:sldId id="308" r:id="rId28"/>
    <p:sldId id="309" r:id="rId29"/>
    <p:sldId id="311" r:id="rId30"/>
    <p:sldId id="312" r:id="rId31"/>
    <p:sldId id="313" r:id="rId32"/>
    <p:sldId id="314" r:id="rId33"/>
    <p:sldId id="315" r:id="rId34"/>
    <p:sldId id="316" r:id="rId35"/>
    <p:sldId id="318" r:id="rId36"/>
    <p:sldId id="317" r:id="rId37"/>
    <p:sldId id="319" r:id="rId38"/>
    <p:sldId id="332" r:id="rId39"/>
    <p:sldId id="358" r:id="rId40"/>
    <p:sldId id="335" r:id="rId41"/>
    <p:sldId id="349" r:id="rId42"/>
    <p:sldId id="336" r:id="rId43"/>
    <p:sldId id="351" r:id="rId44"/>
    <p:sldId id="337" r:id="rId45"/>
    <p:sldId id="368" r:id="rId46"/>
    <p:sldId id="365" r:id="rId47"/>
    <p:sldId id="350" r:id="rId48"/>
    <p:sldId id="359" r:id="rId49"/>
    <p:sldId id="352" r:id="rId50"/>
    <p:sldId id="371" r:id="rId51"/>
    <p:sldId id="363" r:id="rId52"/>
    <p:sldId id="364" r:id="rId53"/>
    <p:sldId id="356" r:id="rId54"/>
    <p:sldId id="372" r:id="rId55"/>
    <p:sldId id="303" r:id="rId56"/>
    <p:sldId id="304" r:id="rId57"/>
    <p:sldId id="370" r:id="rId58"/>
    <p:sldId id="354" r:id="rId59"/>
    <p:sldId id="374" r:id="rId60"/>
    <p:sldId id="373" r:id="rId61"/>
    <p:sldId id="375" r:id="rId62"/>
    <p:sldId id="345" r:id="rId63"/>
    <p:sldId id="340"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élian Ringwald" initials="CR" lastIdx="1" clrIdx="0">
    <p:extLst>
      <p:ext uri="{19B8F6BF-5375-455C-9EA6-DF929625EA0E}">
        <p15:presenceInfo xmlns:p15="http://schemas.microsoft.com/office/powerpoint/2012/main" userId="S::cring031@uottawa.ca::1de9f809-4356-45a5-b373-b1392e2bb1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C00000"/>
    <a:srgbClr val="D1797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5226" autoAdjust="0"/>
  </p:normalViewPr>
  <p:slideViewPr>
    <p:cSldViewPr snapToGrid="0">
      <p:cViewPr varScale="1">
        <p:scale>
          <a:sx n="65" d="100"/>
          <a:sy n="65" d="100"/>
        </p:scale>
        <p:origin x="348" y="60"/>
      </p:cViewPr>
      <p:guideLst/>
    </p:cSldViewPr>
  </p:slideViewPr>
  <p:outlineViewPr>
    <p:cViewPr>
      <p:scale>
        <a:sx n="33" d="100"/>
        <a:sy n="33" d="100"/>
      </p:scale>
      <p:origin x="0" y="-9466"/>
    </p:cViewPr>
  </p:outlineViewPr>
  <p:notesTextViewPr>
    <p:cViewPr>
      <p:scale>
        <a:sx n="1" d="1"/>
        <a:sy n="1" d="1"/>
      </p:scale>
      <p:origin x="0" y="0"/>
    </p:cViewPr>
  </p:notesTextViewPr>
  <p:sorterViewPr>
    <p:cViewPr>
      <p:scale>
        <a:sx n="100" d="100"/>
        <a:sy n="100" d="100"/>
      </p:scale>
      <p:origin x="0" y="-13003"/>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Celian\Desktop\lifranum_carto\next_work_openrefine\data_wiki_info_final.csv"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baseline="0" dirty="0">
                <a:effectLst/>
              </a:rPr>
              <a:t>Nombre d'identifiants possédés par entité auteur </a:t>
            </a:r>
            <a:endParaRPr lang="fr-FR"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dirty="0"/>
              <a:t>Mises à jour </a:t>
            </a:r>
            <a:r>
              <a:rPr lang="en-US" dirty="0" err="1"/>
              <a:t>annuelles</a:t>
            </a:r>
            <a:r>
              <a:rPr lang="en-US" dirty="0"/>
              <a:t> (moy.</a:t>
            </a:r>
            <a:r>
              <a:rPr lang="en-US" baseline="0" dirty="0"/>
              <a:t>/</a:t>
            </a:r>
            <a:r>
              <a:rPr lang="en-US" dirty="0"/>
              <a:t>page)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Sheet2!$H$2</c:f>
              <c:strCache>
                <c:ptCount val="1"/>
                <c:pt idx="0">
                  <c:v>Average of Nb edits years</c:v>
                </c:pt>
              </c:strCache>
            </c:strRef>
          </c:tx>
          <c:spPr>
            <a:solidFill>
              <a:srgbClr val="C00000"/>
            </a:solidFill>
            <a:ln>
              <a:noFill/>
            </a:ln>
            <a:effectLst/>
          </c:spPr>
          <c:invertIfNegative val="0"/>
          <c:cat>
            <c:strRef>
              <c:f>Sheet2!$G$3:$G$5</c:f>
              <c:strCache>
                <c:ptCount val="3"/>
                <c:pt idx="0">
                  <c:v>fr</c:v>
                </c:pt>
                <c:pt idx="1">
                  <c:v>en</c:v>
                </c:pt>
                <c:pt idx="2">
                  <c:v>ht</c:v>
                </c:pt>
              </c:strCache>
            </c:strRef>
          </c:cat>
          <c:val>
            <c:numRef>
              <c:f>Sheet2!$H$3:$H$5</c:f>
              <c:numCache>
                <c:formatCode>General</c:formatCode>
                <c:ptCount val="3"/>
                <c:pt idx="0">
                  <c:v>11.421711798759308</c:v>
                </c:pt>
                <c:pt idx="1">
                  <c:v>6.1817185722773953</c:v>
                </c:pt>
                <c:pt idx="2">
                  <c:v>1.2906936813186802</c:v>
                </c:pt>
              </c:numCache>
            </c:numRef>
          </c:val>
          <c:extLst>
            <c:ext xmlns:c16="http://schemas.microsoft.com/office/drawing/2014/chart" uri="{C3380CC4-5D6E-409C-BE32-E72D297353CC}">
              <c16:uniqueId val="{00000000-C539-451F-9FD8-17CF03EADAF3}"/>
            </c:ext>
          </c:extLst>
        </c:ser>
        <c:dLbls>
          <c:showLegendKey val="0"/>
          <c:showVal val="0"/>
          <c:showCatName val="0"/>
          <c:showSerName val="0"/>
          <c:showPercent val="0"/>
          <c:showBubbleSize val="0"/>
        </c:dLbls>
        <c:gapWidth val="219"/>
        <c:overlap val="-27"/>
        <c:axId val="351839136"/>
        <c:axId val="182060512"/>
      </c:barChart>
      <c:catAx>
        <c:axId val="351839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060512"/>
        <c:crosses val="autoZero"/>
        <c:auto val="1"/>
        <c:lblAlgn val="ctr"/>
        <c:lblOffset val="100"/>
        <c:noMultiLvlLbl val="0"/>
      </c:catAx>
      <c:valAx>
        <c:axId val="182060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351839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Dernières</a:t>
            </a:r>
            <a:r>
              <a:rPr lang="fr-FR" baseline="0"/>
              <a:t> dates de mise à jours des articles par années et langues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Sheet7!$I$4</c:f>
              <c:strCache>
                <c:ptCount val="1"/>
                <c:pt idx="0">
                  <c:v>en</c:v>
                </c:pt>
              </c:strCache>
            </c:strRef>
          </c:tx>
          <c:spPr>
            <a:solidFill>
              <a:srgbClr val="C00000"/>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Sheet7!$I$5:$I$14</c:f>
              <c:numCache>
                <c:formatCode>General</c:formatCode>
                <c:ptCount val="10"/>
                <c:pt idx="5">
                  <c:v>1</c:v>
                </c:pt>
                <c:pt idx="6">
                  <c:v>1</c:v>
                </c:pt>
                <c:pt idx="7">
                  <c:v>5</c:v>
                </c:pt>
                <c:pt idx="8">
                  <c:v>27</c:v>
                </c:pt>
                <c:pt idx="9">
                  <c:v>16</c:v>
                </c:pt>
              </c:numCache>
            </c:numRef>
          </c:val>
          <c:extLst>
            <c:ext xmlns:c16="http://schemas.microsoft.com/office/drawing/2014/chart" uri="{C3380CC4-5D6E-409C-BE32-E72D297353CC}">
              <c16:uniqueId val="{00000000-2226-46B5-8815-9CBC5C59DF74}"/>
            </c:ext>
          </c:extLst>
        </c:ser>
        <c:ser>
          <c:idx val="1"/>
          <c:order val="1"/>
          <c:tx>
            <c:strRef>
              <c:f>Sheet7!$J$4</c:f>
              <c:strCache>
                <c:ptCount val="1"/>
                <c:pt idx="0">
                  <c:v>fr</c:v>
                </c:pt>
              </c:strCache>
            </c:strRef>
          </c:tx>
          <c:spPr>
            <a:solidFill>
              <a:srgbClr val="002060"/>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Sheet7!$J$5:$J$14</c:f>
              <c:numCache>
                <c:formatCode>General</c:formatCode>
                <c:ptCount val="10"/>
                <c:pt idx="6">
                  <c:v>3</c:v>
                </c:pt>
                <c:pt idx="7">
                  <c:v>2</c:v>
                </c:pt>
                <c:pt idx="8">
                  <c:v>47</c:v>
                </c:pt>
                <c:pt idx="9">
                  <c:v>13</c:v>
                </c:pt>
              </c:numCache>
            </c:numRef>
          </c:val>
          <c:extLst>
            <c:ext xmlns:c16="http://schemas.microsoft.com/office/drawing/2014/chart" uri="{C3380CC4-5D6E-409C-BE32-E72D297353CC}">
              <c16:uniqueId val="{00000001-2226-46B5-8815-9CBC5C59DF74}"/>
            </c:ext>
          </c:extLst>
        </c:ser>
        <c:ser>
          <c:idx val="2"/>
          <c:order val="2"/>
          <c:tx>
            <c:strRef>
              <c:f>Sheet7!$K$4</c:f>
              <c:strCache>
                <c:ptCount val="1"/>
                <c:pt idx="0">
                  <c:v>ht</c:v>
                </c:pt>
              </c:strCache>
            </c:strRef>
          </c:tx>
          <c:spPr>
            <a:solidFill>
              <a:schemeClr val="accent3"/>
            </a:solidFill>
            <a:ln>
              <a:noFill/>
            </a:ln>
            <a:effectLst/>
          </c:spPr>
          <c:invertIfNegative val="0"/>
          <c:cat>
            <c:numRef>
              <c:f>Sheet7!$H$5:$H$14</c:f>
              <c:numCache>
                <c:formatCode>General</c:formatCode>
                <c:ptCount val="10"/>
                <c:pt idx="0">
                  <c:v>2009</c:v>
                </c:pt>
                <c:pt idx="1">
                  <c:v>2012</c:v>
                </c:pt>
                <c:pt idx="2">
                  <c:v>2014</c:v>
                </c:pt>
                <c:pt idx="3">
                  <c:v>2015</c:v>
                </c:pt>
                <c:pt idx="4">
                  <c:v>2016</c:v>
                </c:pt>
                <c:pt idx="5">
                  <c:v>2017</c:v>
                </c:pt>
                <c:pt idx="6">
                  <c:v>2018</c:v>
                </c:pt>
                <c:pt idx="7">
                  <c:v>2019</c:v>
                </c:pt>
                <c:pt idx="8">
                  <c:v>2020</c:v>
                </c:pt>
                <c:pt idx="9">
                  <c:v>2021</c:v>
                </c:pt>
              </c:numCache>
            </c:numRef>
          </c:cat>
          <c:val>
            <c:numRef>
              <c:f>Sheet7!$K$5:$K$14</c:f>
              <c:numCache>
                <c:formatCode>General</c:formatCode>
                <c:ptCount val="10"/>
                <c:pt idx="0">
                  <c:v>2</c:v>
                </c:pt>
                <c:pt idx="1">
                  <c:v>1</c:v>
                </c:pt>
                <c:pt idx="2">
                  <c:v>27</c:v>
                </c:pt>
                <c:pt idx="3">
                  <c:v>2</c:v>
                </c:pt>
                <c:pt idx="4">
                  <c:v>1</c:v>
                </c:pt>
                <c:pt idx="5">
                  <c:v>3</c:v>
                </c:pt>
                <c:pt idx="6">
                  <c:v>29</c:v>
                </c:pt>
                <c:pt idx="7">
                  <c:v>25</c:v>
                </c:pt>
                <c:pt idx="8">
                  <c:v>20</c:v>
                </c:pt>
                <c:pt idx="9">
                  <c:v>2</c:v>
                </c:pt>
              </c:numCache>
            </c:numRef>
          </c:val>
          <c:extLst>
            <c:ext xmlns:c16="http://schemas.microsoft.com/office/drawing/2014/chart" uri="{C3380CC4-5D6E-409C-BE32-E72D297353CC}">
              <c16:uniqueId val="{00000002-2226-46B5-8815-9CBC5C59DF74}"/>
            </c:ext>
          </c:extLst>
        </c:ser>
        <c:dLbls>
          <c:showLegendKey val="0"/>
          <c:showVal val="0"/>
          <c:showCatName val="0"/>
          <c:showSerName val="0"/>
          <c:showPercent val="0"/>
          <c:showBubbleSize val="0"/>
        </c:dLbls>
        <c:gapWidth val="150"/>
        <c:axId val="67583520"/>
        <c:axId val="182099616"/>
      </c:barChart>
      <c:catAx>
        <c:axId val="67583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82099616"/>
        <c:crosses val="autoZero"/>
        <c:auto val="1"/>
        <c:lblAlgn val="ctr"/>
        <c:lblOffset val="100"/>
        <c:noMultiLvlLbl val="0"/>
      </c:catAx>
      <c:valAx>
        <c:axId val="182099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583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Nombre de vues moyen</a:t>
            </a:r>
            <a:r>
              <a:rPr lang="en-US" baseline="0"/>
              <a:t> lors du dernier mois des pages par langues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Sheet8!$B$11</c:f>
              <c:strCache>
                <c:ptCount val="1"/>
                <c:pt idx="0">
                  <c:v>Average of nb_view_month</c:v>
                </c:pt>
              </c:strCache>
            </c:strRef>
          </c:tx>
          <c:spPr>
            <a:solidFill>
              <a:srgbClr val="44546A"/>
            </a:solidFill>
            <a:ln>
              <a:noFill/>
            </a:ln>
            <a:effectLst/>
          </c:spPr>
          <c:invertIfNegative val="0"/>
          <c:cat>
            <c:strRef>
              <c:f>Sheet8!$C$10:$E$10</c:f>
              <c:strCache>
                <c:ptCount val="3"/>
                <c:pt idx="0">
                  <c:v>ht</c:v>
                </c:pt>
                <c:pt idx="1">
                  <c:v>en</c:v>
                </c:pt>
                <c:pt idx="2">
                  <c:v>fr</c:v>
                </c:pt>
              </c:strCache>
            </c:strRef>
          </c:cat>
          <c:val>
            <c:numRef>
              <c:f>Sheet8!$C$11:$E$11</c:f>
              <c:numCache>
                <c:formatCode>General</c:formatCode>
                <c:ptCount val="3"/>
                <c:pt idx="0">
                  <c:v>5.4464285714285712</c:v>
                </c:pt>
                <c:pt idx="1">
                  <c:v>129.38999999999999</c:v>
                </c:pt>
                <c:pt idx="2">
                  <c:v>146.77966101694915</c:v>
                </c:pt>
              </c:numCache>
            </c:numRef>
          </c:val>
          <c:extLst>
            <c:ext xmlns:c16="http://schemas.microsoft.com/office/drawing/2014/chart" uri="{C3380CC4-5D6E-409C-BE32-E72D297353CC}">
              <c16:uniqueId val="{00000000-7A62-4DFC-AB12-8E5DC07D3D8E}"/>
            </c:ext>
          </c:extLst>
        </c:ser>
        <c:dLbls>
          <c:showLegendKey val="0"/>
          <c:showVal val="0"/>
          <c:showCatName val="0"/>
          <c:showSerName val="0"/>
          <c:showPercent val="0"/>
          <c:showBubbleSize val="0"/>
        </c:dLbls>
        <c:gapWidth val="219"/>
        <c:overlap val="-27"/>
        <c:axId val="782874864"/>
        <c:axId val="545979568"/>
      </c:barChart>
      <c:catAx>
        <c:axId val="78287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545979568"/>
        <c:crosses val="autoZero"/>
        <c:auto val="1"/>
        <c:lblAlgn val="ctr"/>
        <c:lblOffset val="100"/>
        <c:noMultiLvlLbl val="0"/>
      </c:catAx>
      <c:valAx>
        <c:axId val="545979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782874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dirty="0"/>
              <a:t>Taux de complétude des</a:t>
            </a:r>
            <a:r>
              <a:rPr lang="fr-FR" sz="1400" baseline="0" dirty="0"/>
              <a:t> références d'autorités</a:t>
            </a:r>
            <a:endParaRPr lang="fr-FR"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t>Langue de traduction</a:t>
            </a:r>
            <a:r>
              <a:rPr lang="fr-FR" baseline="0" dirty="0"/>
              <a:t> des ouvrages des entités auteurs présents sur </a:t>
            </a:r>
            <a:r>
              <a:rPr lang="fr-FR" i="1" baseline="0" dirty="0"/>
              <a:t>île-en-île</a:t>
            </a:r>
            <a:endParaRPr lang="fr-FR"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rgbClr val="D17979"/>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Mentions</a:t>
            </a:r>
            <a:r>
              <a:rPr lang="fr-FR" baseline="0" dirty="0"/>
              <a:t> de l</a:t>
            </a:r>
            <a:r>
              <a:rPr lang="fr-FR" dirty="0"/>
              <a:t>angue</a:t>
            </a:r>
            <a:r>
              <a:rPr lang="fr-FR" baseline="0" dirty="0"/>
              <a:t>s écrites, parlées ou signées indiquées dans les notices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rgbClr val="C00000"/>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spPr>
            <a:solidFill>
              <a:schemeClr val="bg1">
                <a:lumMod val="65000"/>
              </a:schemeClr>
            </a:solidFill>
          </c:spPr>
          <c:dPt>
            <c:idx val="0"/>
            <c:bubble3D val="0"/>
            <c:explosion val="9"/>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1-339B-433F-B0E7-C5CED914C150}"/>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339B-433F-B0E7-C5CED914C15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339B-433F-B0E7-C5CED914C150}"/>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Sites référencés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Sheet5!$G$3</c:f>
              <c:strCache>
                <c:ptCount val="1"/>
                <c:pt idx="0">
                  <c:v>Percent</c:v>
                </c:pt>
              </c:strCache>
            </c:strRef>
          </c:tx>
          <c:dPt>
            <c:idx val="0"/>
            <c:bubble3D val="0"/>
            <c:explosion val="9"/>
            <c:spPr>
              <a:solidFill>
                <a:srgbClr val="44546A"/>
              </a:solidFill>
              <a:ln w="19050">
                <a:solidFill>
                  <a:schemeClr val="lt1"/>
                </a:solidFill>
              </a:ln>
              <a:effectLst/>
            </c:spPr>
            <c:extLst>
              <c:ext xmlns:c16="http://schemas.microsoft.com/office/drawing/2014/chart" uri="{C3380CC4-5D6E-409C-BE32-E72D297353CC}">
                <c16:uniqueId val="{00000001-9B70-4EF4-B50D-AFE4C4DB33CB}"/>
              </c:ext>
            </c:extLst>
          </c:dPt>
          <c:dPt>
            <c:idx val="1"/>
            <c:bubble3D val="0"/>
            <c:spPr>
              <a:pattFill prst="dkUpDiag">
                <a:fgClr>
                  <a:schemeClr val="bg1">
                    <a:lumMod val="65000"/>
                  </a:schemeClr>
                </a:fgClr>
                <a:bgClr>
                  <a:schemeClr val="bg1"/>
                </a:bgClr>
              </a:pattFill>
              <a:ln w="19050">
                <a:solidFill>
                  <a:schemeClr val="lt1"/>
                </a:solidFill>
              </a:ln>
              <a:effectLst/>
            </c:spPr>
            <c:extLst>
              <c:ext xmlns:c16="http://schemas.microsoft.com/office/drawing/2014/chart" uri="{C3380CC4-5D6E-409C-BE32-E72D297353CC}">
                <c16:uniqueId val="{00000003-9B70-4EF4-B50D-AFE4C4DB33C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Sheet5!$E$4:$E$5</c:f>
              <c:strCache>
                <c:ptCount val="2"/>
                <c:pt idx="0">
                  <c:v>Encore en ligne</c:v>
                </c:pt>
                <c:pt idx="1">
                  <c:v>Ne fonctione plus</c:v>
                </c:pt>
              </c:strCache>
            </c:strRef>
          </c:cat>
          <c:val>
            <c:numRef>
              <c:f>Sheet5!$G$4:$G$5</c:f>
              <c:numCache>
                <c:formatCode>0%</c:formatCode>
                <c:ptCount val="2"/>
                <c:pt idx="0">
                  <c:v>0.68965517241379315</c:v>
                </c:pt>
                <c:pt idx="1">
                  <c:v>0.31034482758620691</c:v>
                </c:pt>
              </c:numCache>
            </c:numRef>
          </c:val>
          <c:extLst>
            <c:ext xmlns:c16="http://schemas.microsoft.com/office/drawing/2014/chart" uri="{C3380CC4-5D6E-409C-BE32-E72D297353CC}">
              <c16:uniqueId val="{00000004-9B70-4EF4-B50D-AFE4C4DB33CB}"/>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Part d'entités</a:t>
            </a:r>
            <a:r>
              <a:rPr lang="fr-FR" baseline="0" dirty="0"/>
              <a:t> disposant de pages Wikipédia</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Wikipédia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rgbClr val="D17979"/>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Répartition de la part d'articles créés par an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lineChart>
        <c:grouping val="standard"/>
        <c:varyColors val="0"/>
        <c:ser>
          <c:idx val="0"/>
          <c:order val="0"/>
          <c:tx>
            <c:strRef>
              <c:f>Sheet5!$Q$2</c:f>
              <c:strCache>
                <c:ptCount val="1"/>
                <c:pt idx="0">
                  <c:v>en</c:v>
                </c:pt>
              </c:strCache>
            </c:strRef>
          </c:tx>
          <c:spPr>
            <a:ln w="28575" cap="rnd">
              <a:solidFill>
                <a:srgbClr val="C00000"/>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Sheet5!$Q$3:$Q$20</c:f>
              <c:numCache>
                <c:formatCode>0.00</c:formatCode>
                <c:ptCount val="18"/>
                <c:pt idx="0">
                  <c:v>2</c:v>
                </c:pt>
                <c:pt idx="1">
                  <c:v>8</c:v>
                </c:pt>
                <c:pt idx="2">
                  <c:v>4</c:v>
                </c:pt>
                <c:pt idx="3">
                  <c:v>14.000000000000002</c:v>
                </c:pt>
                <c:pt idx="4">
                  <c:v>8</c:v>
                </c:pt>
                <c:pt idx="5">
                  <c:v>4</c:v>
                </c:pt>
                <c:pt idx="6">
                  <c:v>2</c:v>
                </c:pt>
                <c:pt idx="7">
                  <c:v>4</c:v>
                </c:pt>
                <c:pt idx="8">
                  <c:v>4</c:v>
                </c:pt>
                <c:pt idx="9">
                  <c:v>0</c:v>
                </c:pt>
                <c:pt idx="10">
                  <c:v>4</c:v>
                </c:pt>
                <c:pt idx="11">
                  <c:v>2</c:v>
                </c:pt>
                <c:pt idx="12">
                  <c:v>6</c:v>
                </c:pt>
                <c:pt idx="13">
                  <c:v>24</c:v>
                </c:pt>
                <c:pt idx="14">
                  <c:v>6</c:v>
                </c:pt>
                <c:pt idx="15">
                  <c:v>6</c:v>
                </c:pt>
                <c:pt idx="16">
                  <c:v>0</c:v>
                </c:pt>
                <c:pt idx="17">
                  <c:v>2</c:v>
                </c:pt>
              </c:numCache>
            </c:numRef>
          </c:val>
          <c:smooth val="0"/>
          <c:extLst>
            <c:ext xmlns:c16="http://schemas.microsoft.com/office/drawing/2014/chart" uri="{C3380CC4-5D6E-409C-BE32-E72D297353CC}">
              <c16:uniqueId val="{00000000-0BCB-425C-83FA-5D82B1479E86}"/>
            </c:ext>
          </c:extLst>
        </c:ser>
        <c:ser>
          <c:idx val="1"/>
          <c:order val="1"/>
          <c:tx>
            <c:strRef>
              <c:f>Sheet5!$R$2</c:f>
              <c:strCache>
                <c:ptCount val="1"/>
                <c:pt idx="0">
                  <c:v>fr</c:v>
                </c:pt>
              </c:strCache>
            </c:strRef>
          </c:tx>
          <c:spPr>
            <a:ln w="28575" cap="rnd">
              <a:solidFill>
                <a:schemeClr val="tx2"/>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Sheet5!$R$3:$R$20</c:f>
              <c:numCache>
                <c:formatCode>0.00</c:formatCode>
                <c:ptCount val="18"/>
                <c:pt idx="0">
                  <c:v>0</c:v>
                </c:pt>
                <c:pt idx="1">
                  <c:v>3.0769230769230771</c:v>
                </c:pt>
                <c:pt idx="2">
                  <c:v>4.6153846153846159</c:v>
                </c:pt>
                <c:pt idx="3">
                  <c:v>9.2307692307692317</c:v>
                </c:pt>
                <c:pt idx="4">
                  <c:v>9.2307692307692317</c:v>
                </c:pt>
                <c:pt idx="5">
                  <c:v>7.6923076923076925</c:v>
                </c:pt>
                <c:pt idx="6">
                  <c:v>6.1538461538461542</c:v>
                </c:pt>
                <c:pt idx="7">
                  <c:v>13.846153846153847</c:v>
                </c:pt>
                <c:pt idx="8">
                  <c:v>3.0769230769230771</c:v>
                </c:pt>
                <c:pt idx="9">
                  <c:v>6.1538461538461542</c:v>
                </c:pt>
                <c:pt idx="10">
                  <c:v>4.6153846153846159</c:v>
                </c:pt>
                <c:pt idx="11">
                  <c:v>1.5384615384615385</c:v>
                </c:pt>
                <c:pt idx="12">
                  <c:v>4.6153846153846159</c:v>
                </c:pt>
                <c:pt idx="13">
                  <c:v>3.0769230769230771</c:v>
                </c:pt>
                <c:pt idx="14">
                  <c:v>4.6153846153846159</c:v>
                </c:pt>
                <c:pt idx="15">
                  <c:v>3.0769230769230771</c:v>
                </c:pt>
                <c:pt idx="16">
                  <c:v>9.2307692307692317</c:v>
                </c:pt>
                <c:pt idx="17">
                  <c:v>6.1538461538461542</c:v>
                </c:pt>
              </c:numCache>
            </c:numRef>
          </c:val>
          <c:smooth val="0"/>
          <c:extLst>
            <c:ext xmlns:c16="http://schemas.microsoft.com/office/drawing/2014/chart" uri="{C3380CC4-5D6E-409C-BE32-E72D297353CC}">
              <c16:uniqueId val="{00000001-0BCB-425C-83FA-5D82B1479E86}"/>
            </c:ext>
          </c:extLst>
        </c:ser>
        <c:ser>
          <c:idx val="2"/>
          <c:order val="2"/>
          <c:tx>
            <c:strRef>
              <c:f>Sheet5!$S$2</c:f>
              <c:strCache>
                <c:ptCount val="1"/>
                <c:pt idx="0">
                  <c:v>ht</c:v>
                </c:pt>
              </c:strCache>
            </c:strRef>
          </c:tx>
          <c:spPr>
            <a:ln w="28575" cap="rnd">
              <a:solidFill>
                <a:schemeClr val="accent3"/>
              </a:solidFill>
              <a:round/>
            </a:ln>
            <a:effectLst/>
          </c:spPr>
          <c:marker>
            <c:symbol val="none"/>
          </c:marker>
          <c:cat>
            <c:numRef>
              <c:f>Sheet5!$P$3:$P$20</c:f>
              <c:numCache>
                <c:formatCode>@</c:formatCode>
                <c:ptCount val="18"/>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numCache>
            </c:numRef>
          </c:cat>
          <c:val>
            <c:numRef>
              <c:f>Sheet5!$S$3:$S$20</c:f>
              <c:numCache>
                <c:formatCode>0.00</c:formatCode>
                <c:ptCount val="18"/>
                <c:pt idx="0">
                  <c:v>0</c:v>
                </c:pt>
                <c:pt idx="1">
                  <c:v>0</c:v>
                </c:pt>
                <c:pt idx="2">
                  <c:v>0.89285714285714279</c:v>
                </c:pt>
                <c:pt idx="3">
                  <c:v>0</c:v>
                </c:pt>
                <c:pt idx="4">
                  <c:v>0</c:v>
                </c:pt>
                <c:pt idx="5">
                  <c:v>89.285714285714292</c:v>
                </c:pt>
                <c:pt idx="6">
                  <c:v>0</c:v>
                </c:pt>
                <c:pt idx="7">
                  <c:v>0</c:v>
                </c:pt>
                <c:pt idx="8">
                  <c:v>0.89285714285714279</c:v>
                </c:pt>
                <c:pt idx="9">
                  <c:v>0</c:v>
                </c:pt>
                <c:pt idx="10">
                  <c:v>0</c:v>
                </c:pt>
                <c:pt idx="11">
                  <c:v>0</c:v>
                </c:pt>
                <c:pt idx="12">
                  <c:v>0</c:v>
                </c:pt>
                <c:pt idx="13">
                  <c:v>0</c:v>
                </c:pt>
                <c:pt idx="14">
                  <c:v>1.7857142857142856</c:v>
                </c:pt>
                <c:pt idx="15">
                  <c:v>5.3571428571428568</c:v>
                </c:pt>
                <c:pt idx="16">
                  <c:v>1.7857142857142856</c:v>
                </c:pt>
                <c:pt idx="17">
                  <c:v>0</c:v>
                </c:pt>
              </c:numCache>
            </c:numRef>
          </c:val>
          <c:smooth val="0"/>
          <c:extLst>
            <c:ext xmlns:c16="http://schemas.microsoft.com/office/drawing/2014/chart" uri="{C3380CC4-5D6E-409C-BE32-E72D297353CC}">
              <c16:uniqueId val="{00000002-0BCB-425C-83FA-5D82B1479E86}"/>
            </c:ext>
          </c:extLst>
        </c:ser>
        <c:dLbls>
          <c:showLegendKey val="0"/>
          <c:showVal val="0"/>
          <c:showCatName val="0"/>
          <c:showSerName val="0"/>
          <c:showPercent val="0"/>
          <c:showBubbleSize val="0"/>
        </c:dLbls>
        <c:smooth val="0"/>
        <c:axId val="798682944"/>
        <c:axId val="545980400"/>
      </c:lineChart>
      <c:catAx>
        <c:axId val="798682944"/>
        <c:scaling>
          <c:orientation val="minMax"/>
        </c:scaling>
        <c:delete val="0"/>
        <c:axPos val="b"/>
        <c:numFmt formatCode="@"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545980400"/>
        <c:crosses val="autoZero"/>
        <c:auto val="1"/>
        <c:lblAlgn val="ctr"/>
        <c:lblOffset val="100"/>
        <c:noMultiLvlLbl val="0"/>
      </c:catAx>
      <c:valAx>
        <c:axId val="54598040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798682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plotArea>
      <cx:plotAreaRegion>
        <cx:series layoutId="funnel" uniqueId="{4B5880B2-5563-4A26-B43B-FA57467B6545}">
          <cx:tx>
            <cx:txData>
              <cx:f>Sheet2!$J$3</cx:f>
              <cx:v>Nb</cx:v>
            </cx:txData>
          </cx:tx>
          <cx:spPr>
            <a:solidFill>
              <a:srgbClr val="44546A"/>
            </a:solidFill>
          </cx:spPr>
          <cx:dataLabels>
            <cx:txPr>
              <a:bodyPr spcFirstLastPara="1" vertOverflow="ellipsis" horzOverflow="overflow" wrap="square" lIns="0" tIns="0" rIns="0" bIns="0" anchor="ctr" anchorCtr="1"/>
              <a:lstStyle/>
              <a:p>
                <a:pPr algn="ctr" rtl="0">
                  <a:defRPr sz="1000">
                    <a:solidFill>
                      <a:schemeClr val="bg1"/>
                    </a:solidFill>
                  </a:defRPr>
                </a:pPr>
                <a:endParaRPr lang="fr-FR" sz="1000" b="0" i="0" u="none" strike="noStrike" baseline="0">
                  <a:solidFill>
                    <a:schemeClr val="bg1"/>
                  </a:solidFill>
                  <a:latin typeface="Calisto MT"/>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000"/>
            </a:pPr>
            <a:endParaRPr lang="fr-FR" sz="1000" b="0" i="0" u="none" strike="noStrike" baseline="0">
              <a:solidFill>
                <a:prstClr val="black">
                  <a:lumMod val="65000"/>
                  <a:lumOff val="35000"/>
                </a:prstClr>
              </a:solidFill>
              <a:latin typeface="Calisto MT"/>
            </a:endParaRPr>
          </a:p>
        </cx:txPr>
      </cx:axis>
    </cx:plotArea>
  </cx:chart>
</cx: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05/02/2021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‹N°›</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05/02/2021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‹N°›</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92448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96157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032115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8 sites web perso</a:t>
            </a:r>
          </a:p>
          <a:p>
            <a:r>
              <a:rPr lang="fr-FR" dirty="0"/>
              <a:t>1 </a:t>
            </a:r>
            <a:r>
              <a:rPr lang="fr-FR" dirty="0" err="1"/>
              <a:t>facebook</a:t>
            </a:r>
            <a:br>
              <a:rPr lang="fr-FR" dirty="0"/>
            </a:br>
            <a:r>
              <a:rPr lang="fr-FR" dirty="0"/>
              <a:t>5 blogs</a:t>
            </a:r>
            <a:br>
              <a:rPr lang="fr-FR" dirty="0"/>
            </a:br>
            <a:endParaRPr lang="fr-FR" dirty="0"/>
          </a:p>
        </p:txBody>
      </p:sp>
    </p:spTree>
    <p:extLst>
      <p:ext uri="{BB962C8B-B14F-4D97-AF65-F5344CB8AC3E}">
        <p14:creationId xmlns:p14="http://schemas.microsoft.com/office/powerpoint/2010/main" val="44962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‹N°›</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2.png"/><Relationship Id="rId18" Type="http://schemas.openxmlformats.org/officeDocument/2006/relationships/image" Target="../media/image38.svg"/><Relationship Id="rId3" Type="http://schemas.openxmlformats.org/officeDocument/2006/relationships/image" Target="../media/image26.png"/><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1.jpeg"/><Relationship Id="rId17" Type="http://schemas.openxmlformats.org/officeDocument/2006/relationships/image" Target="../media/image37.png"/><Relationship Id="rId2" Type="http://schemas.openxmlformats.org/officeDocument/2006/relationships/image" Target="../media/image25.pn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5.png"/><Relationship Id="rId10" Type="http://schemas.openxmlformats.org/officeDocument/2006/relationships/image" Target="../media/image33.svg"/><Relationship Id="rId19" Type="http://schemas.openxmlformats.org/officeDocument/2006/relationships/image" Target="../media/image39.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23.svg"/><Relationship Id="rId22"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hyperlink" Target="https://programminghistorian.org/en/lessons/intro-to-linked-data" TargetMode="External"/><Relationship Id="rId7"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3.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jp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0.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chart" Target="../charts/char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36.sv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microsoft.com/office/2014/relationships/chartEx" Target="../charts/chartEx1.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ww.elifleurant.com/" TargetMode="External"/><Relationship Id="rId5" Type="http://schemas.openxmlformats.org/officeDocument/2006/relationships/hyperlink" Target="http://www.franketienne.com/" TargetMode="External"/><Relationship Id="rId10" Type="http://schemas.openxmlformats.org/officeDocument/2006/relationships/image" Target="../media/image82.svg"/><Relationship Id="rId4" Type="http://schemas.openxmlformats.org/officeDocument/2006/relationships/hyperlink" Target="http://josaphat-robert-large/" TargetMode="External"/><Relationship Id="rId9"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1.jpeg"/></Relationships>
</file>

<file path=ppt/slides/_rels/slide4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chart" Target="../charts/chart8.xml"/></Relationships>
</file>

<file path=ppt/slides/_rels/slide4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10.xml"/><Relationship Id="rId4" Type="http://schemas.openxmlformats.org/officeDocument/2006/relationships/chart" Target="../charts/chart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12.xml"/><Relationship Id="rId4" Type="http://schemas.openxmlformats.org/officeDocument/2006/relationships/chart" Target="../charts/char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86.sv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1.sv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hyperlink" Target="https://projet-lifranum.univ-lyon3.fr/projet" TargetMode="External"/><Relationship Id="rId2" Type="http://schemas.openxmlformats.org/officeDocument/2006/relationships/hyperlink" Target="https://twitter.com/hashtag/covidpo&#232;me?src=hashtag_click" TargetMode="External"/><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textometrie.ens-lyon.fr/" TargetMode="External"/><Relationship Id="rId7" Type="http://schemas.openxmlformats.org/officeDocument/2006/relationships/hyperlink" Target="https://www.python.org/" TargetMode="External"/><Relationship Id="rId2" Type="http://schemas.openxmlformats.org/officeDocument/2006/relationships/hyperlink" Target="https://openrefine.org/" TargetMode="External"/><Relationship Id="rId1" Type="http://schemas.openxmlformats.org/officeDocument/2006/relationships/slideLayout" Target="../slideLayouts/slideLayout6.xml"/><Relationship Id="rId6" Type="http://schemas.openxmlformats.org/officeDocument/2006/relationships/hyperlink" Target="https://www.oxygenxml.com/" TargetMode="External"/><Relationship Id="rId5" Type="http://schemas.openxmlformats.org/officeDocument/2006/relationships/hyperlink" Target="https://gephi.org/" TargetMode="External"/><Relationship Id="rId4" Type="http://schemas.openxmlformats.org/officeDocument/2006/relationships/hyperlink" Target="http://www.iramuteq.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webtv.univ-lyon3.fr/videos/?video=MEDIA200205101828908" TargetMode="External"/><Relationship Id="rId5" Type="http://schemas.openxmlformats.org/officeDocument/2006/relationships/image" Target="../media/image1.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image" Target="../media/image18.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224592" y="2399513"/>
            <a:ext cx="8459235" cy="2064264"/>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3" y="538437"/>
            <a:ext cx="8951495" cy="1323439"/>
          </a:xfrm>
          <a:prstGeom prst="rect">
            <a:avLst/>
          </a:prstGeom>
        </p:spPr>
        <p:txBody>
          <a:bodyPr wrap="square">
            <a:spAutoFit/>
          </a:bodyPr>
          <a:lstStyle/>
          <a:p>
            <a:pPr algn="ctr"/>
            <a:r>
              <a:rPr lang="fr-FR" sz="4000" b="1" dirty="0">
                <a:highlight>
                  <a:srgbClr val="FFFFFF"/>
                </a:highlight>
                <a:latin typeface="+mj-lt"/>
              </a:rPr>
              <a:t>Approches Sociales et Historiques des Littératures des Suds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03794" y="2353860"/>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solidFill>
                  <a:srgbClr val="C00000"/>
                </a:solidFill>
              </a:rPr>
              <a:t>1</a:t>
            </a:fld>
            <a:endParaRPr lang="en-US" dirty="0">
              <a:solidFill>
                <a:srgbClr val="C00000"/>
              </a:solidFill>
            </a:endParaRPr>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1534" y="471510"/>
            <a:ext cx="10515600" cy="926771"/>
          </a:xfrm>
        </p:spPr>
        <p:txBody>
          <a:bodyPr>
            <a:normAutofit/>
          </a:bodyPr>
          <a:lstStyle/>
          <a:p>
            <a:r>
              <a:rPr lang="fr-FR" sz="4000" dirty="0"/>
              <a:t>Premières observations</a:t>
            </a:r>
          </a:p>
        </p:txBody>
      </p:sp>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09" y="2243468"/>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5938934" y="2138380"/>
            <a:ext cx="4866968" cy="1200329"/>
          </a:xfrm>
          <a:prstGeom prst="rect">
            <a:avLst/>
          </a:prstGeom>
          <a:noFill/>
        </p:spPr>
        <p:txBody>
          <a:bodyPr wrap="square" rtlCol="0">
            <a:spAutoFit/>
          </a:bodyPr>
          <a:lstStyle/>
          <a:p>
            <a:pPr marL="285750" indent="-285750">
              <a:buFont typeface="Arial" panose="020B0604020202020204" pitchFamily="34" charset="0"/>
              <a:buChar char="•"/>
            </a:pPr>
            <a:r>
              <a:rPr lang="fr-FR" dirty="0"/>
              <a:t>Visualiser des contenus ?</a:t>
            </a:r>
          </a:p>
          <a:p>
            <a:pPr marL="285750" indent="-285750">
              <a:buFont typeface="Arial" panose="020B0604020202020204" pitchFamily="34" charset="0"/>
              <a:buChar char="•"/>
            </a:pPr>
            <a:r>
              <a:rPr lang="fr-FR" dirty="0"/>
              <a:t>Sources hétérogènes : poèmes, articles de blog ou à caractère journalistique, etc.</a:t>
            </a:r>
          </a:p>
          <a:p>
            <a:r>
              <a:rPr lang="fr-FR" dirty="0">
                <a:sym typeface="Wingdings" panose="05000000000000000000" pitchFamily="2" charset="2"/>
              </a:rPr>
              <a:t> </a:t>
            </a:r>
            <a:r>
              <a:rPr lang="fr-FR" dirty="0"/>
              <a:t>Risque d’un corpus « brouhaha »</a:t>
            </a:r>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10</a:t>
            </a:fld>
            <a:endParaRPr lang="en-US" dirty="0"/>
          </a:p>
        </p:txBody>
      </p:sp>
      <p:pic>
        <p:nvPicPr>
          <p:cNvPr id="7" name="Picture 7">
            <a:extLst>
              <a:ext uri="{FF2B5EF4-FFF2-40B4-BE49-F238E27FC236}">
                <a16:creationId xmlns:a16="http://schemas.microsoft.com/office/drawing/2014/main" id="{738FD39B-F16A-479D-91ED-8351F3CF044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F46DA084-6C93-4F1E-A6EF-F859EE2CFE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0215" y="347917"/>
            <a:ext cx="10515600" cy="794935"/>
          </a:xfrm>
        </p:spPr>
        <p:txBody>
          <a:bodyPr>
            <a:normAutofit/>
          </a:bodyPr>
          <a:lstStyle/>
          <a:p>
            <a:r>
              <a:rPr lang="fr-FR" sz="4000" dirty="0"/>
              <a:t>Changement de paradigme</a:t>
            </a:r>
          </a:p>
        </p:txBody>
      </p:sp>
      <p:sp>
        <p:nvSpPr>
          <p:cNvPr id="17" name="TextBox 16">
            <a:extLst>
              <a:ext uri="{FF2B5EF4-FFF2-40B4-BE49-F238E27FC236}">
                <a16:creationId xmlns:a16="http://schemas.microsoft.com/office/drawing/2014/main" id="{5B062532-181F-4A5D-AF68-8F763DF98FAE}"/>
              </a:ext>
            </a:extLst>
          </p:cNvPr>
          <p:cNvSpPr txBox="1"/>
          <p:nvPr/>
        </p:nvSpPr>
        <p:spPr>
          <a:xfrm>
            <a:off x="166008" y="3209333"/>
            <a:ext cx="3538149" cy="646331"/>
          </a:xfrm>
          <a:prstGeom prst="rect">
            <a:avLst/>
          </a:prstGeom>
          <a:noFill/>
        </p:spPr>
        <p:txBody>
          <a:bodyPr wrap="none" rtlCol="0">
            <a:spAutoFit/>
          </a:bodyPr>
          <a:lstStyle/>
          <a:p>
            <a:pPr algn="ctr"/>
            <a:r>
              <a:rPr lang="fr-FR" i="1" dirty="0" err="1"/>
              <a:t>Scrapping</a:t>
            </a:r>
            <a:r>
              <a:rPr lang="fr-FR" dirty="0"/>
              <a:t> de sites de « référence »:</a:t>
            </a:r>
          </a:p>
          <a:p>
            <a:pPr algn="ctr"/>
            <a:r>
              <a:rPr lang="fr-FR" dirty="0"/>
              <a:t>Ile-en-île.org, Spla.pro</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2"/>
          <a:stretch>
            <a:fillRect/>
          </a:stretch>
        </p:blipFill>
        <p:spPr>
          <a:xfrm>
            <a:off x="727846" y="4386105"/>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3"/>
          <a:stretch>
            <a:fillRect/>
          </a:stretch>
        </p:blipFill>
        <p:spPr>
          <a:xfrm>
            <a:off x="940411" y="4695226"/>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146008" y="3343717"/>
            <a:ext cx="2479590"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7437" y="4462908"/>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393710" y="400217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6158" y="5012006"/>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6861" y="4849527"/>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7"/>
          <a:stretch>
            <a:fillRect/>
          </a:stretch>
        </p:blipFill>
        <p:spPr>
          <a:xfrm>
            <a:off x="7145261" y="5166612"/>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8">
            <a:extLst>
              <a:ext uri="{28A0092B-C50C-407E-A947-70E740481C1C}">
                <a14:useLocalDpi xmlns:a14="http://schemas.microsoft.com/office/drawing/2010/main" val="0"/>
              </a:ext>
            </a:extLst>
          </a:blip>
          <a:srcRect l="30935" r="30289" b="79795"/>
          <a:stretch/>
        </p:blipFill>
        <p:spPr>
          <a:xfrm>
            <a:off x="8323001" y="4269292"/>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2693" y="4957461"/>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3860559" y="3973416"/>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278387" y="3982369"/>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241255" y="3148427"/>
            <a:ext cx="10095323" cy="45719"/>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798843" y="5362047"/>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242795" y="3359392"/>
            <a:ext cx="3081293" cy="369332"/>
          </a:xfrm>
          <a:prstGeom prst="rect">
            <a:avLst/>
          </a:prstGeom>
          <a:noFill/>
        </p:spPr>
        <p:txBody>
          <a:bodyPr wrap="none" rtlCol="0">
            <a:spAutoFit/>
          </a:bodyPr>
          <a:lstStyle/>
          <a:p>
            <a:pPr algn="ctr"/>
            <a:r>
              <a:rPr lang="fr-FR" dirty="0"/>
              <a:t>Données du Web sémantique</a:t>
            </a:r>
          </a:p>
        </p:txBody>
      </p:sp>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2493" y="4352623"/>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11</a:t>
            </a:fld>
            <a:endParaRPr lang="en-US" dirty="0"/>
          </a:p>
        </p:txBody>
      </p:sp>
      <p:pic>
        <p:nvPicPr>
          <p:cNvPr id="35" name="Picture 7">
            <a:extLst>
              <a:ext uri="{FF2B5EF4-FFF2-40B4-BE49-F238E27FC236}">
                <a16:creationId xmlns:a16="http://schemas.microsoft.com/office/drawing/2014/main" id="{5CC977DE-EB06-48A0-8BD6-F5F02D67CAF1}"/>
              </a:ext>
            </a:extLst>
          </p:cNvPr>
          <p:cNvPicPr>
            <a:picLocks noChangeAspect="1"/>
          </p:cNvPicPr>
          <p:nvPr/>
        </p:nvPicPr>
        <p:blipFill rotWithShape="1">
          <a:blip r:embed="rId1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6" name="Graphic 35">
            <a:extLst>
              <a:ext uri="{FF2B5EF4-FFF2-40B4-BE49-F238E27FC236}">
                <a16:creationId xmlns:a16="http://schemas.microsoft.com/office/drawing/2014/main" id="{CEFAD837-3CBF-4D9A-B6B0-896A12BDA38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17134" y="136525"/>
            <a:ext cx="798370" cy="798370"/>
          </a:xfrm>
          <a:prstGeom prst="rect">
            <a:avLst/>
          </a:prstGeom>
        </p:spPr>
      </p:pic>
      <p:pic>
        <p:nvPicPr>
          <p:cNvPr id="37" name="Graphic 36">
            <a:extLst>
              <a:ext uri="{FF2B5EF4-FFF2-40B4-BE49-F238E27FC236}">
                <a16:creationId xmlns:a16="http://schemas.microsoft.com/office/drawing/2014/main" id="{B12289AA-65CB-4B85-8076-BEFCA11BA88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842157" y="1694246"/>
            <a:ext cx="932269" cy="932269"/>
          </a:xfrm>
          <a:prstGeom prst="rect">
            <a:avLst/>
          </a:prstGeom>
        </p:spPr>
      </p:pic>
      <p:pic>
        <p:nvPicPr>
          <p:cNvPr id="38" name="Graphic 37">
            <a:extLst>
              <a:ext uri="{FF2B5EF4-FFF2-40B4-BE49-F238E27FC236}">
                <a16:creationId xmlns:a16="http://schemas.microsoft.com/office/drawing/2014/main" id="{1438F391-D0A5-4F4E-8DD4-A7E4BB35E61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79415" y="1694880"/>
            <a:ext cx="796907" cy="796907"/>
          </a:xfrm>
          <a:prstGeom prst="rect">
            <a:avLst/>
          </a:prstGeom>
        </p:spPr>
      </p:pic>
      <p:pic>
        <p:nvPicPr>
          <p:cNvPr id="39" name="Graphic 38">
            <a:extLst>
              <a:ext uri="{FF2B5EF4-FFF2-40B4-BE49-F238E27FC236}">
                <a16:creationId xmlns:a16="http://schemas.microsoft.com/office/drawing/2014/main" id="{1AB43236-87EA-433A-8455-2DFEFE84310B}"/>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99520" y="1694246"/>
            <a:ext cx="794936" cy="794936"/>
          </a:xfrm>
          <a:prstGeom prst="rect">
            <a:avLst/>
          </a:prstGeom>
        </p:spPr>
      </p:pic>
      <p:sp>
        <p:nvSpPr>
          <p:cNvPr id="41" name="Oval 40">
            <a:extLst>
              <a:ext uri="{FF2B5EF4-FFF2-40B4-BE49-F238E27FC236}">
                <a16:creationId xmlns:a16="http://schemas.microsoft.com/office/drawing/2014/main" id="{B452A678-BDE0-4FE7-A92E-DDF89D185021}"/>
              </a:ext>
            </a:extLst>
          </p:cNvPr>
          <p:cNvSpPr/>
          <p:nvPr/>
        </p:nvSpPr>
        <p:spPr>
          <a:xfrm>
            <a:off x="1809632" y="1474515"/>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B7A0E5BD-8F68-4641-981D-DFB0DC261AA9}"/>
              </a:ext>
            </a:extLst>
          </p:cNvPr>
          <p:cNvSpPr/>
          <p:nvPr/>
        </p:nvSpPr>
        <p:spPr>
          <a:xfrm>
            <a:off x="4654063" y="1593933"/>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Arrow: Right 42">
            <a:extLst>
              <a:ext uri="{FF2B5EF4-FFF2-40B4-BE49-F238E27FC236}">
                <a16:creationId xmlns:a16="http://schemas.microsoft.com/office/drawing/2014/main" id="{2C5DF8BF-784D-4418-8929-44E90F56A66A}"/>
              </a:ext>
            </a:extLst>
          </p:cNvPr>
          <p:cNvSpPr/>
          <p:nvPr/>
        </p:nvSpPr>
        <p:spPr>
          <a:xfrm>
            <a:off x="3527183" y="1745552"/>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extBox 43">
            <a:extLst>
              <a:ext uri="{FF2B5EF4-FFF2-40B4-BE49-F238E27FC236}">
                <a16:creationId xmlns:a16="http://schemas.microsoft.com/office/drawing/2014/main" id="{20143647-D3C9-4D2B-B2AA-0A2BEDEEEAF6}"/>
              </a:ext>
            </a:extLst>
          </p:cNvPr>
          <p:cNvSpPr txBox="1"/>
          <p:nvPr/>
        </p:nvSpPr>
        <p:spPr>
          <a:xfrm>
            <a:off x="1674196" y="2672179"/>
            <a:ext cx="1553630" cy="369332"/>
          </a:xfrm>
          <a:prstGeom prst="rect">
            <a:avLst/>
          </a:prstGeom>
          <a:noFill/>
        </p:spPr>
        <p:txBody>
          <a:bodyPr wrap="none" rtlCol="0">
            <a:spAutoFit/>
          </a:bodyPr>
          <a:lstStyle/>
          <a:p>
            <a:r>
              <a:rPr lang="fr-FR" dirty="0"/>
              <a:t>Contenu Web</a:t>
            </a:r>
          </a:p>
        </p:txBody>
      </p:sp>
      <p:sp>
        <p:nvSpPr>
          <p:cNvPr id="45" name="TextBox 44">
            <a:extLst>
              <a:ext uri="{FF2B5EF4-FFF2-40B4-BE49-F238E27FC236}">
                <a16:creationId xmlns:a16="http://schemas.microsoft.com/office/drawing/2014/main" id="{14021B99-941F-4796-82A2-AA654E3A4328}"/>
              </a:ext>
            </a:extLst>
          </p:cNvPr>
          <p:cNvSpPr txBox="1"/>
          <p:nvPr/>
        </p:nvSpPr>
        <p:spPr>
          <a:xfrm>
            <a:off x="4047563" y="2735474"/>
            <a:ext cx="6556026" cy="369332"/>
          </a:xfrm>
          <a:prstGeom prst="rect">
            <a:avLst/>
          </a:prstGeom>
          <a:noFill/>
        </p:spPr>
        <p:txBody>
          <a:bodyPr wrap="none" rtlCol="0">
            <a:spAutoFit/>
          </a:bodyPr>
          <a:lstStyle/>
          <a:p>
            <a:r>
              <a:rPr lang="fr-FR" dirty="0"/>
              <a:t>Réseaux d’</a:t>
            </a:r>
            <a:r>
              <a:rPr lang="fr-FR" i="1" dirty="0"/>
              <a:t>auteurs</a:t>
            </a:r>
            <a:r>
              <a:rPr lang="fr-FR" dirty="0"/>
              <a:t> </a:t>
            </a:r>
            <a:r>
              <a:rPr lang="fr-FR" dirty="0">
                <a:sym typeface="Wingdings" panose="05000000000000000000" pitchFamily="2" charset="2"/>
              </a:rPr>
              <a:t></a:t>
            </a:r>
            <a:r>
              <a:rPr lang="fr-FR" dirty="0"/>
              <a:t> production Web + imprimés + évènements</a:t>
            </a:r>
          </a:p>
        </p:txBody>
      </p:sp>
      <p:pic>
        <p:nvPicPr>
          <p:cNvPr id="46" name="Graphic 45">
            <a:extLst>
              <a:ext uri="{FF2B5EF4-FFF2-40B4-BE49-F238E27FC236}">
                <a16:creationId xmlns:a16="http://schemas.microsoft.com/office/drawing/2014/main" id="{6970A644-BCB0-49F8-BC76-B2C1945C158B}"/>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2200" y="1771615"/>
            <a:ext cx="673832" cy="673832"/>
          </a:xfrm>
          <a:prstGeom prst="rect">
            <a:avLst/>
          </a:prstGeom>
        </p:spPr>
      </p:pic>
      <p:pic>
        <p:nvPicPr>
          <p:cNvPr id="47" name="Graphic 46">
            <a:extLst>
              <a:ext uri="{FF2B5EF4-FFF2-40B4-BE49-F238E27FC236}">
                <a16:creationId xmlns:a16="http://schemas.microsoft.com/office/drawing/2014/main" id="{90AADEB2-361F-42D7-91D7-74E797A5484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40474" y="1767890"/>
            <a:ext cx="796907" cy="796907"/>
          </a:xfrm>
          <a:prstGeom prst="rect">
            <a:avLst/>
          </a:prstGeom>
        </p:spPr>
      </p:pic>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48597950"/>
              </p:ext>
            </p:extLst>
          </p:nvPr>
        </p:nvGraphicFramePr>
        <p:xfrm>
          <a:off x="833604" y="2039808"/>
          <a:ext cx="9580612" cy="347472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i="1" dirty="0" err="1"/>
                        <a:t>Scrapping</a:t>
                      </a:r>
                      <a:r>
                        <a:rPr lang="fr-FR" dirty="0"/>
                        <a:t> de sites de « référence »</a:t>
                      </a:r>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nchor="ctr">
                    <a:lnT w="25400" cmpd="sng">
                      <a:noFill/>
                    </a:lnT>
                  </a:tcPr>
                </a:tc>
                <a:tc>
                  <a:txBody>
                    <a:bodyPr/>
                    <a:lstStyle/>
                    <a:p>
                      <a:pPr algn="l"/>
                      <a:r>
                        <a:rPr lang="fr-FR" dirty="0"/>
                        <a:t>- Très peu formatées</a:t>
                      </a:r>
                    </a:p>
                    <a:p>
                      <a:pPr marL="0" indent="0" algn="l">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pPr algn="l"/>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nchor="ct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Références Web</a:t>
                      </a:r>
                    </a:p>
                  </a:txBody>
                  <a:tcPr/>
                </a:tc>
                <a:tc>
                  <a:txBody>
                    <a:bodyPr/>
                    <a:lstStyle/>
                    <a:p>
                      <a:pPr marL="0" indent="0" algn="l">
                        <a:buFontTx/>
                        <a:buNone/>
                      </a:pPr>
                      <a:r>
                        <a:rPr lang="fr-FR" dirty="0"/>
                        <a:t>- Profils auteurs </a:t>
                      </a:r>
                    </a:p>
                    <a:p>
                      <a:pPr marL="0" indent="0" algn="l">
                        <a:buFontTx/>
                        <a:buNone/>
                      </a:pPr>
                      <a:r>
                        <a:rPr lang="fr-FR" dirty="0"/>
                        <a:t>- Productions</a:t>
                      </a:r>
                    </a:p>
                    <a:p>
                      <a:pPr marL="0" indent="0" algn="l">
                        <a:buFontTx/>
                        <a:buNone/>
                      </a:pPr>
                      <a:r>
                        <a:rPr lang="fr-FR" dirty="0"/>
                        <a:t>- Évènements + liens</a:t>
                      </a:r>
                    </a:p>
                  </a:txBody>
                  <a:tcP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pPr algn="l"/>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pPr algn="l"/>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393290" y="560870"/>
            <a:ext cx="10960510" cy="794935"/>
          </a:xfrm>
        </p:spPr>
        <p:txBody>
          <a:bodyPr>
            <a:normAutofit/>
          </a:bodyPr>
          <a:lstStyle/>
          <a:p>
            <a:r>
              <a:rPr lang="fr-FR" sz="4000" dirty="0"/>
              <a:t>Les sources potentielles et leurs caractéristiques</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12</a:t>
            </a:fld>
            <a:endParaRPr lang="en-US" dirty="0"/>
          </a:p>
        </p:txBody>
      </p:sp>
      <p:pic>
        <p:nvPicPr>
          <p:cNvPr id="6" name="Picture 7">
            <a:extLst>
              <a:ext uri="{FF2B5EF4-FFF2-40B4-BE49-F238E27FC236}">
                <a16:creationId xmlns:a16="http://schemas.microsoft.com/office/drawing/2014/main" id="{6134E79D-46B7-49E4-8951-3EA5D79DF5A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7" name="Graphic 6">
            <a:extLst>
              <a:ext uri="{FF2B5EF4-FFF2-40B4-BE49-F238E27FC236}">
                <a16:creationId xmlns:a16="http://schemas.microsoft.com/office/drawing/2014/main" id="{93AD0DBF-A616-43BE-AD04-51186E8431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sp>
        <p:nvSpPr>
          <p:cNvPr id="34" name="Oval 33">
            <a:extLst>
              <a:ext uri="{FF2B5EF4-FFF2-40B4-BE49-F238E27FC236}">
                <a16:creationId xmlns:a16="http://schemas.microsoft.com/office/drawing/2014/main" id="{DBAD19A9-C77F-4A12-AE3E-A30072193DC8}"/>
              </a:ext>
            </a:extLst>
          </p:cNvPr>
          <p:cNvSpPr/>
          <p:nvPr/>
        </p:nvSpPr>
        <p:spPr>
          <a:xfrm>
            <a:off x="287174" y="983122"/>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668252"/>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528825" y="1066611"/>
            <a:ext cx="5073267" cy="3416320"/>
          </a:xfrm>
          <a:prstGeom prst="rect">
            <a:avLst/>
          </a:prstGeom>
          <a:noFill/>
        </p:spPr>
        <p:txBody>
          <a:bodyPr wrap="square" rtlCol="0">
            <a:spAutoFit/>
          </a:bodyPr>
          <a:lstStyle/>
          <a:p>
            <a:r>
              <a:rPr lang="fr-FR" dirty="0"/>
              <a:t>Meta-auteurs Excel : 31 </a:t>
            </a:r>
            <a:r>
              <a:rPr lang="fr-FR" i="1" dirty="0"/>
              <a:t>auteurs</a:t>
            </a:r>
          </a:p>
          <a:p>
            <a:pPr marL="285750" indent="-285750">
              <a:buFont typeface="Arial" panose="020B0604020202020204" pitchFamily="34" charset="0"/>
              <a:buChar char="•"/>
            </a:pPr>
            <a:r>
              <a:rPr lang="fr-FR" dirty="0"/>
              <a:t>17 VIAF</a:t>
            </a:r>
          </a:p>
          <a:p>
            <a:pPr marL="285750" indent="-285750">
              <a:buFont typeface="Arial" panose="020B0604020202020204" pitchFamily="34" charset="0"/>
              <a:buChar char="•"/>
            </a:pPr>
            <a:r>
              <a:rPr lang="fr-FR" dirty="0"/>
              <a:t>14 BNF</a:t>
            </a:r>
          </a:p>
          <a:p>
            <a:r>
              <a:rPr lang="fr-FR" dirty="0"/>
              <a:t>Meta-final : 274 </a:t>
            </a:r>
            <a:r>
              <a:rPr lang="fr-FR" i="1" dirty="0"/>
              <a:t>auteurs</a:t>
            </a:r>
          </a:p>
          <a:p>
            <a:pPr marL="285750" indent="-285750">
              <a:buFont typeface="Arial" panose="020B0604020202020204" pitchFamily="34" charset="0"/>
              <a:buChar char="•"/>
            </a:pPr>
            <a:r>
              <a:rPr lang="fr-FR" dirty="0"/>
              <a:t>74 VIAF</a:t>
            </a:r>
          </a:p>
          <a:p>
            <a:pPr marL="285750" indent="-285750">
              <a:buFont typeface="Arial" panose="020B0604020202020204" pitchFamily="34" charset="0"/>
              <a:buChar char="•"/>
            </a:pPr>
            <a:r>
              <a:rPr lang="fr-FR" dirty="0"/>
              <a:t>86 BNF</a:t>
            </a:r>
          </a:p>
          <a:p>
            <a:endParaRPr lang="fr-FR" dirty="0"/>
          </a:p>
          <a:p>
            <a:r>
              <a:rPr lang="fr-FR" dirty="0"/>
              <a:t>MAIS… </a:t>
            </a:r>
          </a:p>
          <a:p>
            <a:pPr marL="285750" indent="-285750">
              <a:buFont typeface="Arial" panose="020B0604020202020204" pitchFamily="34" charset="0"/>
              <a:buChar char="•"/>
            </a:pPr>
            <a:r>
              <a:rPr lang="fr-FR" dirty="0"/>
              <a:t>Présence de 44 doublons </a:t>
            </a:r>
          </a:p>
          <a:p>
            <a:pPr marL="285750" indent="-285750">
              <a:buFont typeface="Arial" panose="020B0604020202020204" pitchFamily="34" charset="0"/>
              <a:buChar char="•"/>
            </a:pPr>
            <a:r>
              <a:rPr lang="fr-FR" dirty="0"/>
              <a:t>Et parfois peu d’informations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 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0681" y="4692115"/>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480286" y="4702328"/>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prstClr val="black"/>
                </a:solidFill>
                <a:latin typeface="Calisto MT"/>
                <a:sym typeface="Wingdings" panose="05000000000000000000" pitchFamily="2" charset="2"/>
              </a:rPr>
              <a:t>Notre proposition </a:t>
            </a:r>
            <a:r>
              <a:rPr lang="fr-FR" dirty="0">
                <a:solidFill>
                  <a:prstClr val="black"/>
                </a:solidFill>
                <a:latin typeface="Calisto MT"/>
                <a:sym typeface="Wingdings" panose="05000000000000000000" pitchFamily="2" charset="2"/>
              </a:rPr>
              <a:t>: i</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nterroger</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le Wikidata via « OpenRefine » et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480286" y="5659876"/>
            <a:ext cx="6739613" cy="369332"/>
          </a:xfrm>
          <a:prstGeom prst="rect">
            <a:avLst/>
          </a:prstGeom>
        </p:spPr>
        <p:txBody>
          <a:bodyPr wrap="square">
            <a:spAutoFit/>
          </a:bodyPr>
          <a:lstStyle/>
          <a:p>
            <a:r>
              <a:rPr lang="fr-FR" dirty="0">
                <a:hlinkClick r:id="rId3"/>
              </a:rPr>
              <a:t>Introduction aux données liées avec </a:t>
            </a:r>
            <a:r>
              <a:rPr lang="fr-FR" dirty="0" err="1">
                <a:hlinkClick r:id="rId3"/>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082" y="3839319"/>
            <a:ext cx="3817744" cy="3018681"/>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4865" y="5659876"/>
            <a:ext cx="477301" cy="47730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a:extLst>
              <a:ext uri="{FF2B5EF4-FFF2-40B4-BE49-F238E27FC236}">
                <a16:creationId xmlns:a16="http://schemas.microsoft.com/office/drawing/2014/main" id="{1EA0D35D-FA61-47B0-B594-7429EDD6D10F}"/>
              </a:ext>
            </a:extLst>
          </p:cNvPr>
          <p:cNvSpPr>
            <a:spLocks noGrp="1"/>
          </p:cNvSpPr>
          <p:nvPr>
            <p:ph type="sldNum" sz="quarter" idx="12"/>
          </p:nvPr>
        </p:nvSpPr>
        <p:spPr/>
        <p:txBody>
          <a:bodyPr/>
          <a:lstStyle/>
          <a:p>
            <a:fld id="{6113E31D-E2AB-40D1-8B51-AFA5AFEF393A}" type="slidenum">
              <a:rPr lang="en-US" smtClean="0"/>
              <a:t>13</a:t>
            </a:fld>
            <a:endParaRPr lang="en-US" dirty="0"/>
          </a:p>
        </p:txBody>
      </p:sp>
      <p:pic>
        <p:nvPicPr>
          <p:cNvPr id="16" name="Picture 7">
            <a:extLst>
              <a:ext uri="{FF2B5EF4-FFF2-40B4-BE49-F238E27FC236}">
                <a16:creationId xmlns:a16="http://schemas.microsoft.com/office/drawing/2014/main" id="{1E4FDCF0-384F-4ACE-80F6-40E72948F39E}"/>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7" name="Graphic 6">
            <a:extLst>
              <a:ext uri="{FF2B5EF4-FFF2-40B4-BE49-F238E27FC236}">
                <a16:creationId xmlns:a16="http://schemas.microsoft.com/office/drawing/2014/main" id="{4EB2B9CE-D80B-40A7-B96F-92E8BB004D9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322727"/>
            <a:ext cx="10627745" cy="623400"/>
          </a:xfrm>
        </p:spPr>
        <p:txBody>
          <a:bodyPr>
            <a:normAutofit fontScale="90000"/>
          </a:bodyPr>
          <a:lstStyle/>
          <a:p>
            <a:r>
              <a:rPr lang="fr-FR" dirty="0"/>
              <a:t>Explicitation de la requête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8012407" y="449381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699" y="4693989"/>
            <a:ext cx="8264257" cy="1846659"/>
          </a:xfrm>
          <a:prstGeom prst="rect">
            <a:avLst/>
          </a:prstGeom>
          <a:noFill/>
        </p:spPr>
        <p:txBody>
          <a:bodyPr wrap="square" rtlCol="0">
            <a:spAutoFit/>
          </a:bodyPr>
          <a:lstStyle/>
          <a:p>
            <a:r>
              <a:rPr lang="fr-FR" dirty="0"/>
              <a:t>Critères retenus : </a:t>
            </a:r>
          </a:p>
          <a:p>
            <a:pPr marL="457200" indent="-457200">
              <a:buFont typeface="Arial" panose="020B0604020202020204" pitchFamily="34" charset="0"/>
              <a:buChar char="•"/>
            </a:pPr>
            <a:r>
              <a:rPr lang="fr-FR" dirty="0"/>
              <a:t>être né après 1920, </a:t>
            </a:r>
          </a:p>
          <a:p>
            <a:pPr marL="457200" indent="-457200">
              <a:buFont typeface="Arial" panose="020B0604020202020204" pitchFamily="34" charset="0"/>
              <a:buChar char="•"/>
            </a:pPr>
            <a:r>
              <a:rPr lang="fr-FR" dirty="0"/>
              <a:t>être originaire d’Haïti, </a:t>
            </a:r>
          </a:p>
          <a:p>
            <a:pPr marL="457200" indent="-457200">
              <a:buFont typeface="Arial" panose="020B0604020202020204" pitchFamily="34" charset="0"/>
              <a:buChar char="•"/>
            </a:pPr>
            <a:r>
              <a:rPr lang="fr-FR" dirty="0"/>
              <a:t>occuper une fonction littéraire. </a:t>
            </a:r>
          </a:p>
          <a:p>
            <a:endParaRPr lang="fr-FR" dirty="0">
              <a:sym typeface="Wingdings" panose="05000000000000000000" pitchFamily="2" charset="2"/>
            </a:endParaRPr>
          </a:p>
          <a:p>
            <a:r>
              <a:rPr lang="fr-FR" sz="2400" dirty="0">
                <a:sym typeface="Wingdings" panose="05000000000000000000" pitchFamily="2" charset="2"/>
              </a:rPr>
              <a:t></a:t>
            </a:r>
            <a:r>
              <a:rPr lang="fr-FR" sz="24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15" name="Picture 7">
            <a:extLst>
              <a:ext uri="{FF2B5EF4-FFF2-40B4-BE49-F238E27FC236}">
                <a16:creationId xmlns:a16="http://schemas.microsoft.com/office/drawing/2014/main" id="{30E8759C-F361-4BB0-9050-CD7E9136139C}"/>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6" name="Graphic 15">
            <a:extLst>
              <a:ext uri="{FF2B5EF4-FFF2-40B4-BE49-F238E27FC236}">
                <a16:creationId xmlns:a16="http://schemas.microsoft.com/office/drawing/2014/main" id="{580ECCCD-61EA-44FE-81A2-C4AA1EC94D6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440842" y="514462"/>
            <a:ext cx="10217755" cy="711204"/>
          </a:xfrm>
        </p:spPr>
        <p:txBody>
          <a:bodyPr>
            <a:normAutofit/>
          </a:bodyPr>
          <a:lstStyle/>
          <a:p>
            <a:r>
              <a:rPr lang="fr-FR" sz="4000" dirty="0"/>
              <a:t>Consolidation des données</a:t>
            </a:r>
          </a:p>
        </p:txBody>
      </p:sp>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067591" y="1601958"/>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379" y="2805244"/>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712894" y="2845198"/>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2571379" y="3809909"/>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3" name="Graphic 2">
            <a:extLst>
              <a:ext uri="{FF2B5EF4-FFF2-40B4-BE49-F238E27FC236}">
                <a16:creationId xmlns:a16="http://schemas.microsoft.com/office/drawing/2014/main" id="{CB108CF6-DF48-4F16-AD07-DBAFEDAD20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d’écrivains haïtiens</a:t>
            </a:r>
          </a:p>
        </p:txBody>
      </p:sp>
      <p:pic>
        <p:nvPicPr>
          <p:cNvPr id="7" name="Picture 7">
            <a:extLst>
              <a:ext uri="{FF2B5EF4-FFF2-40B4-BE49-F238E27FC236}">
                <a16:creationId xmlns:a16="http://schemas.microsoft.com/office/drawing/2014/main" id="{CC3AD15C-6006-4B05-B3E5-4C5A4DBFD7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D1D3CD55-E58F-45C7-9BBF-78A56CE5AE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602550" y="272166"/>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0" name="Picture 7">
            <a:extLst>
              <a:ext uri="{FF2B5EF4-FFF2-40B4-BE49-F238E27FC236}">
                <a16:creationId xmlns:a16="http://schemas.microsoft.com/office/drawing/2014/main" id="{8D4997A4-F851-459E-9FF2-507311D8925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76A43B57-607A-4DC0-8B56-A5D22FE1935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467145" y="290884"/>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1699" y="3127413"/>
            <a:ext cx="3849753" cy="1200329"/>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tels que : </a:t>
            </a:r>
          </a:p>
          <a:p>
            <a:r>
              <a:rPr lang="fr-FR" dirty="0"/>
              <a:t>- ORCID</a:t>
            </a:r>
          </a:p>
          <a:p>
            <a:r>
              <a:rPr lang="fr-FR" dirty="0"/>
              <a:t>- Open Library</a:t>
            </a:r>
          </a:p>
        </p:txBody>
      </p:sp>
      <p:pic>
        <p:nvPicPr>
          <p:cNvPr id="10" name="Picture 7">
            <a:extLst>
              <a:ext uri="{FF2B5EF4-FFF2-40B4-BE49-F238E27FC236}">
                <a16:creationId xmlns:a16="http://schemas.microsoft.com/office/drawing/2014/main" id="{E0812547-357E-4D1A-A662-58AD71599187}"/>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3" name="Graphic 12">
            <a:extLst>
              <a:ext uri="{FF2B5EF4-FFF2-40B4-BE49-F238E27FC236}">
                <a16:creationId xmlns:a16="http://schemas.microsoft.com/office/drawing/2014/main" id="{F8F61890-398A-4B4C-B683-F56BE99E38F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276496" y="330180"/>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7" name="Picture 7">
            <a:extLst>
              <a:ext uri="{FF2B5EF4-FFF2-40B4-BE49-F238E27FC236}">
                <a16:creationId xmlns:a16="http://schemas.microsoft.com/office/drawing/2014/main" id="{D73A5610-433D-4627-9D3A-5500E765203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8" name="Graphic 7">
            <a:extLst>
              <a:ext uri="{FF2B5EF4-FFF2-40B4-BE49-F238E27FC236}">
                <a16:creationId xmlns:a16="http://schemas.microsoft.com/office/drawing/2014/main" id="{30C4DE8E-6ED6-4B32-8EDD-C9338BD0BC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Conclusions</a:t>
            </a:r>
          </a:p>
        </p:txBody>
      </p:sp>
      <p:sp>
        <p:nvSpPr>
          <p:cNvPr id="21" name="Rectangle 20">
            <a:extLst>
              <a:ext uri="{FF2B5EF4-FFF2-40B4-BE49-F238E27FC236}">
                <a16:creationId xmlns:a16="http://schemas.microsoft.com/office/drawing/2014/main" id="{C2581158-669E-4A93-B19A-1F74FEF86FDF}"/>
              </a:ext>
            </a:extLst>
          </p:cNvPr>
          <p:cNvSpPr/>
          <p:nvPr/>
        </p:nvSpPr>
        <p:spPr>
          <a:xfrm>
            <a:off x="0" y="773474"/>
            <a:ext cx="12191975" cy="58477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sto MT"/>
                <a:ea typeface="+mn-ea"/>
                <a:cs typeface="+mn-cs"/>
              </a:rPr>
              <a:t>Approches Sociales et Historiques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20</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402610"/>
            <a:ext cx="8520600" cy="623400"/>
          </a:xfrm>
        </p:spPr>
        <p:txBody>
          <a:bodyPr>
            <a:normAutofit fontScale="90000"/>
          </a:bodyPr>
          <a:lstStyle/>
          <a:p>
            <a:r>
              <a:rPr lang="fr-FR" dirty="0"/>
              <a:t>Filtrage du corpus</a:t>
            </a:r>
          </a:p>
        </p:txBody>
      </p:sp>
      <p:sp>
        <p:nvSpPr>
          <p:cNvPr id="7" name="TextBox 6">
            <a:extLst>
              <a:ext uri="{FF2B5EF4-FFF2-40B4-BE49-F238E27FC236}">
                <a16:creationId xmlns:a16="http://schemas.microsoft.com/office/drawing/2014/main" id="{4B520DDE-249B-48CD-ABA2-33CBDDC91A51}"/>
              </a:ext>
            </a:extLst>
          </p:cNvPr>
          <p:cNvSpPr txBox="1"/>
          <p:nvPr/>
        </p:nvSpPr>
        <p:spPr>
          <a:xfrm>
            <a:off x="356091" y="2543324"/>
            <a:ext cx="10740316" cy="923330"/>
          </a:xfrm>
          <a:prstGeom prst="rect">
            <a:avLst/>
          </a:prstGeom>
          <a:noFill/>
        </p:spPr>
        <p:txBody>
          <a:bodyPr wrap="square" rtlCol="0">
            <a:spAutoFit/>
          </a:bodyPr>
          <a:lstStyle/>
          <a:p>
            <a:r>
              <a:rPr lang="fr-FR" dirty="0"/>
              <a:t>3) Application de filtres plus restrictifs:</a:t>
            </a:r>
          </a:p>
          <a:p>
            <a:pPr marL="285750" indent="-285750">
              <a:buFont typeface="Arial" panose="020B0604020202020204" pitchFamily="34" charset="0"/>
              <a:buChar char="•"/>
            </a:pPr>
            <a:r>
              <a:rPr lang="fr-FR" dirty="0"/>
              <a:t>Débuts d’Internet (à destination du public et des universitaires) : années 1990-2000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L</a:t>
            </a:r>
            <a:r>
              <a:rPr kumimoji="0" lang="fr-FR" b="0" i="0" u="none" strike="noStrike" kern="1200" cap="none" spc="0" normalizeH="0" baseline="0" noProof="0" dirty="0" err="1">
                <a:ln>
                  <a:noFill/>
                </a:ln>
                <a:solidFill>
                  <a:prstClr val="black"/>
                </a:solidFill>
                <a:effectLst/>
                <a:uLnTx/>
                <a:uFillTx/>
                <a:latin typeface="Calisto MT"/>
                <a:ea typeface="+mn-ea"/>
                <a:cs typeface="+mn-cs"/>
              </a:rPr>
              <a:t>ittéraires</a:t>
            </a:r>
            <a:r>
              <a:rPr kumimoji="0" lang="fr-FR" b="0" i="0" u="none" strike="noStrike" kern="1200" cap="none" spc="0" normalizeH="0" baseline="0" noProof="0" dirty="0">
                <a:ln>
                  <a:noFill/>
                </a:ln>
                <a:solidFill>
                  <a:prstClr val="black"/>
                </a:solidFill>
                <a:effectLst/>
                <a:uLnTx/>
                <a:uFillTx/>
                <a:latin typeface="Calisto MT"/>
                <a:ea typeface="+mn-ea"/>
                <a:cs typeface="+mn-cs"/>
              </a:rPr>
              <a:t> ayant pu avoir recours à Internet pour diffuser leurs travaux et faire leur promotion. </a:t>
            </a:r>
          </a:p>
        </p:txBody>
      </p:sp>
      <p:sp>
        <p:nvSpPr>
          <p:cNvPr id="2" name="Rectangle 1">
            <a:extLst>
              <a:ext uri="{FF2B5EF4-FFF2-40B4-BE49-F238E27FC236}">
                <a16:creationId xmlns:a16="http://schemas.microsoft.com/office/drawing/2014/main" id="{EC595070-72B8-485F-9F41-C3873768C0AB}"/>
              </a:ext>
            </a:extLst>
          </p:cNvPr>
          <p:cNvSpPr/>
          <p:nvPr/>
        </p:nvSpPr>
        <p:spPr>
          <a:xfrm>
            <a:off x="1859309" y="3700172"/>
            <a:ext cx="674784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littéraires nés avant 1920, décédés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6091" y="4385777"/>
            <a:ext cx="10479059" cy="1200329"/>
          </a:xfrm>
          <a:prstGeom prst="rect">
            <a:avLst/>
          </a:prstGeom>
          <a:noFill/>
        </p:spPr>
        <p:txBody>
          <a:bodyPr wrap="square" rtlCol="0">
            <a:spAutoFit/>
          </a:bodyPr>
          <a:lstStyle/>
          <a:p>
            <a:r>
              <a:rPr lang="fr-FR" dirty="0"/>
              <a:t>Si la consolidation des données via Wikidata s’est avérée efficace, il demeure que :</a:t>
            </a:r>
          </a:p>
          <a:p>
            <a:pPr marL="285750" indent="-285750">
              <a:buFontTx/>
              <a:buChar char="-"/>
            </a:pPr>
            <a:r>
              <a:rPr lang="fr-FR" dirty="0"/>
              <a:t>22 dates de naissances pu être récupérées manuellement dans les notices biographiques</a:t>
            </a:r>
          </a:p>
          <a:p>
            <a:pPr marL="285750" indent="-285750">
              <a:buFontTx/>
              <a:buChar char="-"/>
            </a:pPr>
            <a:r>
              <a:rPr lang="fr-FR" dirty="0"/>
              <a:t>Et 8 autres grâce au récolement du VIAF</a:t>
            </a:r>
          </a:p>
          <a:p>
            <a:r>
              <a:rPr lang="fr-FR" dirty="0">
                <a:sym typeface="Wingdings" panose="05000000000000000000" pitchFamily="2" charset="2"/>
              </a:rPr>
              <a:t> Il convient donc de mobiliser diverses sources d’enrichissement.</a:t>
            </a:r>
            <a:endParaRPr lang="fr-FR" dirty="0"/>
          </a:p>
        </p:txBody>
      </p:sp>
      <p:sp>
        <p:nvSpPr>
          <p:cNvPr id="3" name="ZoneTexte 2">
            <a:extLst>
              <a:ext uri="{FF2B5EF4-FFF2-40B4-BE49-F238E27FC236}">
                <a16:creationId xmlns:a16="http://schemas.microsoft.com/office/drawing/2014/main" id="{89C299AA-B73A-4A23-9955-14D66C98E951}"/>
              </a:ext>
            </a:extLst>
          </p:cNvPr>
          <p:cNvSpPr txBox="1"/>
          <p:nvPr/>
        </p:nvSpPr>
        <p:spPr>
          <a:xfrm>
            <a:off x="356091" y="1514557"/>
            <a:ext cx="3006437" cy="923330"/>
          </a:xfrm>
          <a:prstGeom prst="rect">
            <a:avLst/>
          </a:prstGeom>
          <a:noFill/>
        </p:spPr>
        <p:txBody>
          <a:bodyPr wrap="square" rtlCol="0">
            <a:spAutoFit/>
          </a:bodyPr>
          <a:lstStyle/>
          <a:p>
            <a:r>
              <a:rPr lang="fr-FR" dirty="0"/>
              <a:t>1) Suppression des doublons</a:t>
            </a:r>
          </a:p>
          <a:p>
            <a:r>
              <a:rPr lang="fr-FR" dirty="0"/>
              <a:t>2) Normalisation du corpus</a:t>
            </a:r>
          </a:p>
          <a:p>
            <a:r>
              <a:rPr lang="fr-FR" dirty="0">
                <a:sym typeface="Wingdings" panose="05000000000000000000" pitchFamily="2" charset="2"/>
              </a:rPr>
              <a:t></a:t>
            </a:r>
            <a:r>
              <a:rPr lang="fr-FR" dirty="0"/>
              <a:t>232 individus uniques</a:t>
            </a:r>
          </a:p>
        </p:txBody>
      </p:sp>
      <p:pic>
        <p:nvPicPr>
          <p:cNvPr id="9" name="Picture 7">
            <a:extLst>
              <a:ext uri="{FF2B5EF4-FFF2-40B4-BE49-F238E27FC236}">
                <a16:creationId xmlns:a16="http://schemas.microsoft.com/office/drawing/2014/main" id="{7C0881C2-5846-42FF-94DC-AA09AFB0956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0" name="Graphic 9">
            <a:extLst>
              <a:ext uri="{FF2B5EF4-FFF2-40B4-BE49-F238E27FC236}">
                <a16:creationId xmlns:a16="http://schemas.microsoft.com/office/drawing/2014/main" id="{08E5959F-F2EA-4A44-88AC-4C601577DDC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21</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5792627" y="667839"/>
            <a:ext cx="5144069" cy="2651464"/>
          </a:xfrm>
          <a:prstGeom prst="rect">
            <a:avLst/>
          </a:prstGeom>
          <a:noFill/>
        </p:spPr>
        <p:txBody>
          <a:bodyPr wrap="square" rtlCol="0">
            <a:spAutoFit/>
          </a:bodyPr>
          <a:lstStyle/>
          <a:p>
            <a:r>
              <a:rPr lang="fr-FR" sz="2000" dirty="0"/>
              <a:t>190 individus dont :</a:t>
            </a:r>
          </a:p>
          <a:p>
            <a:pPr marL="285750" indent="-285750">
              <a:buFont typeface="Arial" panose="020B0604020202020204" pitchFamily="34" charset="0"/>
              <a:buChar char="•"/>
            </a:pPr>
            <a:r>
              <a:rPr lang="fr-FR" sz="2000" dirty="0"/>
              <a:t>151 sont renseignés par une notice VIAF</a:t>
            </a:r>
          </a:p>
          <a:p>
            <a:pPr marL="285750" indent="-285750">
              <a:buFont typeface="Arial" panose="020B0604020202020204" pitchFamily="34" charset="0"/>
              <a:buChar char="•"/>
            </a:pPr>
            <a:r>
              <a:rPr lang="fr-FR" sz="2000" dirty="0"/>
              <a:t>142 Wikipédia</a:t>
            </a:r>
          </a:p>
          <a:p>
            <a:pPr marL="285750" indent="-285750">
              <a:buFont typeface="Arial" panose="020B0604020202020204" pitchFamily="34" charset="0"/>
              <a:buChar char="•"/>
            </a:pPr>
            <a:r>
              <a:rPr lang="fr-FR" sz="2000" dirty="0"/>
              <a:t>141 ISNI</a:t>
            </a:r>
          </a:p>
          <a:p>
            <a:pPr marL="285750" indent="-285750">
              <a:buFont typeface="Arial" panose="020B0604020202020204" pitchFamily="34" charset="0"/>
              <a:buChar char="•"/>
            </a:pPr>
            <a:r>
              <a:rPr lang="fr-FR" sz="2000" dirty="0"/>
              <a:t>138 Spla</a:t>
            </a:r>
          </a:p>
          <a:p>
            <a:pPr marL="285750" indent="-285750">
              <a:buFont typeface="Arial" panose="020B0604020202020204" pitchFamily="34" charset="0"/>
              <a:buChar char="•"/>
            </a:pPr>
            <a:r>
              <a:rPr lang="fr-FR" sz="2000" dirty="0"/>
              <a:t>108 Ile-en-île</a:t>
            </a:r>
          </a:p>
          <a:p>
            <a:pPr marL="285750" indent="-285750">
              <a:buFont typeface="Arial" panose="020B0604020202020204" pitchFamily="34" charset="0"/>
              <a:buChar char="•"/>
            </a:pPr>
            <a:r>
              <a:rPr lang="fr-FR" sz="2000" dirty="0"/>
              <a:t>2 ORCID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3938489956"/>
              </p:ext>
            </p:extLst>
          </p:nvPr>
        </p:nvGraphicFramePr>
        <p:xfrm>
          <a:off x="5747192" y="2990309"/>
          <a:ext cx="5144070" cy="3098765"/>
        </p:xfrm>
        <a:graphic>
          <a:graphicData uri="http://schemas.openxmlformats.org/drawingml/2006/table">
            <a:tbl>
              <a:tblPr firstRow="1" bandRow="1">
                <a:tableStyleId>{5C22544A-7EE6-4342-B048-85BDC9FD1C3A}</a:tableStyleId>
              </a:tblPr>
              <a:tblGrid>
                <a:gridCol w="2572035">
                  <a:extLst>
                    <a:ext uri="{9D8B030D-6E8A-4147-A177-3AD203B41FA5}">
                      <a16:colId xmlns:a16="http://schemas.microsoft.com/office/drawing/2014/main" val="3217910626"/>
                    </a:ext>
                  </a:extLst>
                </a:gridCol>
                <a:gridCol w="2572035">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Nbre de données obtenues</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61098" y="338845"/>
            <a:ext cx="5015106" cy="1212513"/>
          </a:xfrm>
        </p:spPr>
        <p:txBody>
          <a:bodyPr>
            <a:normAutofit fontScale="90000"/>
          </a:bodyPr>
          <a:lstStyle/>
          <a:p>
            <a:r>
              <a:rPr lang="fr-FR" dirty="0"/>
              <a:t>Le corpus final en quelques chiffres clés</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668716" y="2113365"/>
            <a:ext cx="4707488" cy="3975709"/>
          </a:xfrm>
          <a:prstGeom prst="rect">
            <a:avLst/>
          </a:prstGeom>
        </p:spPr>
      </p:pic>
      <p:pic>
        <p:nvPicPr>
          <p:cNvPr id="8" name="Picture 7">
            <a:extLst>
              <a:ext uri="{FF2B5EF4-FFF2-40B4-BE49-F238E27FC236}">
                <a16:creationId xmlns:a16="http://schemas.microsoft.com/office/drawing/2014/main" id="{866F907B-8F1A-4F41-947F-E29E77D7001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9" name="Graphic 8">
            <a:extLst>
              <a:ext uri="{FF2B5EF4-FFF2-40B4-BE49-F238E27FC236}">
                <a16:creationId xmlns:a16="http://schemas.microsoft.com/office/drawing/2014/main" id="{1A4D9961-82A6-4C73-8870-B04E42F2D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normAutofit/>
          </a:bodyPr>
          <a:lstStyle/>
          <a:p>
            <a:r>
              <a:rPr lang="fr-FR" sz="4000"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22</a:t>
            </a:fld>
            <a:endParaRPr lang="en-US" dirty="0"/>
          </a:p>
        </p:txBody>
      </p:sp>
      <p:pic>
        <p:nvPicPr>
          <p:cNvPr id="10" name="Picture 7">
            <a:extLst>
              <a:ext uri="{FF2B5EF4-FFF2-40B4-BE49-F238E27FC236}">
                <a16:creationId xmlns:a16="http://schemas.microsoft.com/office/drawing/2014/main" id="{06E95A35-CD28-4FDF-B73A-254591C96D6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11" name="Graphic 10">
            <a:extLst>
              <a:ext uri="{FF2B5EF4-FFF2-40B4-BE49-F238E27FC236}">
                <a16:creationId xmlns:a16="http://schemas.microsoft.com/office/drawing/2014/main" id="{E958661A-D0DE-48D8-BDEB-3C7BD24992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23</a:t>
            </a:fld>
            <a:endParaRPr lang="en-US" dirty="0"/>
          </a:p>
        </p:txBody>
      </p:sp>
      <p:pic>
        <p:nvPicPr>
          <p:cNvPr id="6" name="Picture 7">
            <a:extLst>
              <a:ext uri="{FF2B5EF4-FFF2-40B4-BE49-F238E27FC236}">
                <a16:creationId xmlns:a16="http://schemas.microsoft.com/office/drawing/2014/main" id="{FD21BA13-5C18-4861-8D3B-4BDCA146793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2366"/>
            <a:ext cx="1209868" cy="5481279"/>
          </a:xfrm>
          <a:prstGeom prst="rect">
            <a:avLst/>
          </a:prstGeom>
        </p:spPr>
      </p:pic>
      <p:pic>
        <p:nvPicPr>
          <p:cNvPr id="7" name="Graphic 10">
            <a:extLst>
              <a:ext uri="{FF2B5EF4-FFF2-40B4-BE49-F238E27FC236}">
                <a16:creationId xmlns:a16="http://schemas.microsoft.com/office/drawing/2014/main" id="{1873072B-E09E-4365-8135-81667E0D985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7134" y="163821"/>
            <a:ext cx="798370" cy="798370"/>
          </a:xfrm>
          <a:prstGeom prst="rect">
            <a:avLst/>
          </a:prstGeom>
        </p:spPr>
      </p:pic>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2">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3">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2">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25</a:t>
            </a:fld>
            <a:endParaRPr lang="en-US" dirty="0"/>
          </a:p>
        </p:txBody>
      </p:sp>
      <p:pic>
        <p:nvPicPr>
          <p:cNvPr id="12" name="Picture 11">
            <a:extLst>
              <a:ext uri="{FF2B5EF4-FFF2-40B4-BE49-F238E27FC236}">
                <a16:creationId xmlns:a16="http://schemas.microsoft.com/office/drawing/2014/main" id="{046A8E66-A27E-4FCD-85C4-E85569AB58D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085950A1-3E10-4366-8A4B-A63D8F126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teiHeader</a:t>
            </a:r>
          </a:p>
          <a:p>
            <a:pPr marL="514350" indent="-514350">
              <a:buAutoNum type="arabicPeriod"/>
            </a:pPr>
            <a:r>
              <a:rPr lang="fr-FR" dirty="0"/>
              <a:t>Le corps</a:t>
            </a:r>
          </a:p>
        </p:txBody>
      </p:sp>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26</a:t>
            </a:fld>
            <a:endParaRPr lang="en-US" dirty="0"/>
          </a:p>
        </p:txBody>
      </p:sp>
      <p:pic>
        <p:nvPicPr>
          <p:cNvPr id="14" name="Picture 13">
            <a:extLst>
              <a:ext uri="{FF2B5EF4-FFF2-40B4-BE49-F238E27FC236}">
                <a16:creationId xmlns:a16="http://schemas.microsoft.com/office/drawing/2014/main" id="{2F6FB2A0-4BA0-4EDF-A1EC-ACACB546D10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5" name="Picture 14">
            <a:extLst>
              <a:ext uri="{FF2B5EF4-FFF2-40B4-BE49-F238E27FC236}">
                <a16:creationId xmlns:a16="http://schemas.microsoft.com/office/drawing/2014/main" id="{602CB212-15CD-47D3-8EE1-8B4AB04E9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normAutofit/>
          </a:bodyPr>
          <a:lstStyle/>
          <a:p>
            <a:r>
              <a:rPr lang="fr-FR" sz="4000" dirty="0"/>
              <a:t>Le &lt;</a:t>
            </a:r>
            <a:r>
              <a:rPr lang="fr-FR" sz="4000" dirty="0" err="1"/>
              <a:t>teiHeader</a:t>
            </a:r>
            <a:r>
              <a:rPr lang="fr-FR" sz="4000" dirty="0"/>
              <a:t>&gt;</a:t>
            </a:r>
          </a:p>
        </p:txBody>
      </p:sp>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27</a:t>
            </a:fld>
            <a:endParaRPr lang="en-US" dirty="0"/>
          </a:p>
        </p:txBody>
      </p:sp>
      <p:pic>
        <p:nvPicPr>
          <p:cNvPr id="12" name="Picture 11">
            <a:extLst>
              <a:ext uri="{FF2B5EF4-FFF2-40B4-BE49-F238E27FC236}">
                <a16:creationId xmlns:a16="http://schemas.microsoft.com/office/drawing/2014/main" id="{182CA708-6925-4C45-9F18-09C2A76CF86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3" name="Picture 12">
            <a:extLst>
              <a:ext uri="{FF2B5EF4-FFF2-40B4-BE49-F238E27FC236}">
                <a16:creationId xmlns:a16="http://schemas.microsoft.com/office/drawing/2014/main" id="{A90DEB85-3D20-41AD-81F8-8CCD92E6A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28</a:t>
            </a:fld>
            <a:endParaRPr lang="en-US" dirty="0"/>
          </a:p>
        </p:txBody>
      </p:sp>
      <p:pic>
        <p:nvPicPr>
          <p:cNvPr id="11" name="Picture 10">
            <a:extLst>
              <a:ext uri="{FF2B5EF4-FFF2-40B4-BE49-F238E27FC236}">
                <a16:creationId xmlns:a16="http://schemas.microsoft.com/office/drawing/2014/main" id="{4B05E86C-26DD-49DF-A092-903C3232F0E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2" name="Picture 11">
            <a:extLst>
              <a:ext uri="{FF2B5EF4-FFF2-40B4-BE49-F238E27FC236}">
                <a16:creationId xmlns:a16="http://schemas.microsoft.com/office/drawing/2014/main" id="{73E618F6-0050-4378-A018-87A5DB615F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2">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99265" cy="369332"/>
          </a:xfrm>
          <a:prstGeom prst="rect">
            <a:avLst/>
          </a:prstGeom>
          <a:noFill/>
        </p:spPr>
        <p:txBody>
          <a:bodyPr wrap="none" rtlCol="0">
            <a:spAutoFit/>
          </a:bodyPr>
          <a:lstStyle/>
          <a:p>
            <a:r>
              <a:rPr lang="fr-FR" dirty="0"/>
              <a:t>Naissance et décès</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(1)</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29</a:t>
            </a:fld>
            <a:endParaRPr lang="en-US" dirty="0"/>
          </a:p>
        </p:txBody>
      </p:sp>
      <p:pic>
        <p:nvPicPr>
          <p:cNvPr id="17" name="Picture 16">
            <a:extLst>
              <a:ext uri="{FF2B5EF4-FFF2-40B4-BE49-F238E27FC236}">
                <a16:creationId xmlns:a16="http://schemas.microsoft.com/office/drawing/2014/main" id="{C1B492C4-E9AE-47C7-8A4A-43ABADF48F8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7BC477B1-4B27-4392-AB44-E6036C0AF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(2)</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30</a:t>
            </a:fld>
            <a:endParaRPr lang="en-US" dirty="0"/>
          </a:p>
        </p:txBody>
      </p:sp>
      <p:pic>
        <p:nvPicPr>
          <p:cNvPr id="20" name="Picture 19">
            <a:extLst>
              <a:ext uri="{FF2B5EF4-FFF2-40B4-BE49-F238E27FC236}">
                <a16:creationId xmlns:a16="http://schemas.microsoft.com/office/drawing/2014/main" id="{D57DF378-47B2-4AE2-BCB1-CC0D6AF0451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1" name="Picture 20">
            <a:extLst>
              <a:ext uri="{FF2B5EF4-FFF2-40B4-BE49-F238E27FC236}">
                <a16:creationId xmlns:a16="http://schemas.microsoft.com/office/drawing/2014/main" id="{21030EA4-BDD2-4A1B-921A-5B081605B4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2">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3">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31</a:t>
            </a:fld>
            <a:endParaRPr lang="en-US" dirty="0"/>
          </a:p>
        </p:txBody>
      </p:sp>
      <p:pic>
        <p:nvPicPr>
          <p:cNvPr id="18" name="Picture 17">
            <a:extLst>
              <a:ext uri="{FF2B5EF4-FFF2-40B4-BE49-F238E27FC236}">
                <a16:creationId xmlns:a16="http://schemas.microsoft.com/office/drawing/2014/main" id="{2EBC302A-E0B5-4E9D-9F81-800CE2A7B71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9" name="Picture 18">
            <a:extLst>
              <a:ext uri="{FF2B5EF4-FFF2-40B4-BE49-F238E27FC236}">
                <a16:creationId xmlns:a16="http://schemas.microsoft.com/office/drawing/2014/main" id="{8E41E557-9AF8-4050-A4AB-0A919429EE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t="-1" b="43368"/>
          <a:stretch/>
        </p:blipFill>
        <p:spPr>
          <a:xfrm>
            <a:off x="297916" y="1421900"/>
            <a:ext cx="8467477" cy="4256230"/>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60249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a:xfrm>
            <a:off x="838200" y="218135"/>
            <a:ext cx="10515600" cy="946350"/>
          </a:xfrm>
        </p:spPr>
        <p:txBody>
          <a:bodyPr>
            <a:normAutofit/>
          </a:bodyPr>
          <a:lstStyle/>
          <a:p>
            <a:r>
              <a:rPr lang="fr-FR" sz="4000"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32</a:t>
            </a:fld>
            <a:endParaRPr lang="en-US" dirty="0"/>
          </a:p>
        </p:txBody>
      </p:sp>
      <p:pic>
        <p:nvPicPr>
          <p:cNvPr id="17" name="Picture 16">
            <a:extLst>
              <a:ext uri="{FF2B5EF4-FFF2-40B4-BE49-F238E27FC236}">
                <a16:creationId xmlns:a16="http://schemas.microsoft.com/office/drawing/2014/main" id="{B887692A-AA76-40E8-9295-FA0BAFA690A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8" name="Picture 17">
            <a:extLst>
              <a:ext uri="{FF2B5EF4-FFF2-40B4-BE49-F238E27FC236}">
                <a16:creationId xmlns:a16="http://schemas.microsoft.com/office/drawing/2014/main" id="{6B7066FC-B029-4D95-8E07-717C4F838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60249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balises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337693" y="-127711"/>
            <a:ext cx="3299778" cy="1325563"/>
          </a:xfrm>
        </p:spPr>
        <p:txBody>
          <a:bodyPr>
            <a:normAutofit/>
          </a:bodyPr>
          <a:lstStyle/>
          <a:p>
            <a:r>
              <a:rPr lang="fr-FR" sz="4000"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20" name="Picture 19">
            <a:extLst>
              <a:ext uri="{FF2B5EF4-FFF2-40B4-BE49-F238E27FC236}">
                <a16:creationId xmlns:a16="http://schemas.microsoft.com/office/drawing/2014/main" id="{9932936B-FA2C-4857-8427-3321DB9F21E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24" name="Picture 23">
            <a:extLst>
              <a:ext uri="{FF2B5EF4-FFF2-40B4-BE49-F238E27FC236}">
                <a16:creationId xmlns:a16="http://schemas.microsoft.com/office/drawing/2014/main" id="{C2E349E2-C810-4134-9E7B-19DC0974F7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2">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602490"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normAutofit/>
          </a:bodyPr>
          <a:lstStyle/>
          <a:p>
            <a:r>
              <a:rPr lang="fr-FR" sz="4000"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34</a:t>
            </a:fld>
            <a:endParaRPr lang="en-US" dirty="0"/>
          </a:p>
        </p:txBody>
      </p:sp>
      <p:pic>
        <p:nvPicPr>
          <p:cNvPr id="33" name="Picture 32">
            <a:extLst>
              <a:ext uri="{FF2B5EF4-FFF2-40B4-BE49-F238E27FC236}">
                <a16:creationId xmlns:a16="http://schemas.microsoft.com/office/drawing/2014/main" id="{88F6A527-ACBD-4E67-8ECD-16604FB1AD69}"/>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36" name="Picture 35">
            <a:extLst>
              <a:ext uri="{FF2B5EF4-FFF2-40B4-BE49-F238E27FC236}">
                <a16:creationId xmlns:a16="http://schemas.microsoft.com/office/drawing/2014/main" id="{569640B2-F880-4990-9B00-8734969BB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35</a:t>
            </a:fld>
            <a:endParaRPr lang="en-US" dirty="0"/>
          </a:p>
        </p:txBody>
      </p:sp>
      <p:pic>
        <p:nvPicPr>
          <p:cNvPr id="14" name="Picture 13">
            <a:extLst>
              <a:ext uri="{FF2B5EF4-FFF2-40B4-BE49-F238E27FC236}">
                <a16:creationId xmlns:a16="http://schemas.microsoft.com/office/drawing/2014/main" id="{2FF8B869-B4AF-4AF6-B53C-CFF1C3D0DB0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155D5BCC-5884-43DF-BDB1-6D93C6D1B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36</a:t>
            </a:fld>
            <a:endParaRPr lang="en-US" dirty="0"/>
          </a:p>
        </p:txBody>
      </p:sp>
      <p:pic>
        <p:nvPicPr>
          <p:cNvPr id="15" name="Picture 14">
            <a:extLst>
              <a:ext uri="{FF2B5EF4-FFF2-40B4-BE49-F238E27FC236}">
                <a16:creationId xmlns:a16="http://schemas.microsoft.com/office/drawing/2014/main" id="{DD728A4B-0B52-436C-BA4E-1C762666A2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17" name="Picture 16">
            <a:extLst>
              <a:ext uri="{FF2B5EF4-FFF2-40B4-BE49-F238E27FC236}">
                <a16:creationId xmlns:a16="http://schemas.microsoft.com/office/drawing/2014/main" id="{7B166706-9B65-4AD4-9172-74E14A8174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37</a:t>
            </a:fld>
            <a:endParaRPr lang="en-US" dirty="0"/>
          </a:p>
        </p:txBody>
      </p:sp>
      <p:pic>
        <p:nvPicPr>
          <p:cNvPr id="6" name="Picture 5">
            <a:extLst>
              <a:ext uri="{FF2B5EF4-FFF2-40B4-BE49-F238E27FC236}">
                <a16:creationId xmlns:a16="http://schemas.microsoft.com/office/drawing/2014/main" id="{D81343A7-AD93-4954-A312-7532EDA67DF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73"/>
          </a:xfrm>
          <a:prstGeom prst="rect">
            <a:avLst/>
          </a:prstGeom>
        </p:spPr>
      </p:pic>
      <p:pic>
        <p:nvPicPr>
          <p:cNvPr id="7" name="Picture 6">
            <a:extLst>
              <a:ext uri="{FF2B5EF4-FFF2-40B4-BE49-F238E27FC236}">
                <a16:creationId xmlns:a16="http://schemas.microsoft.com/office/drawing/2014/main" id="{1FBBC7EA-FB91-414B-8729-74EC6636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2131" y="136525"/>
            <a:ext cx="946652" cy="946652"/>
          </a:xfrm>
          <a:prstGeom prst="rect">
            <a:avLst/>
          </a:prstGeom>
        </p:spPr>
      </p:pic>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39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2707956886"/>
              </p:ext>
            </p:extLst>
          </p:nvPr>
        </p:nvGraphicFramePr>
        <p:xfrm>
          <a:off x="5646607" y="963582"/>
          <a:ext cx="4707488"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484878" y="1601977"/>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1160465376"/>
              </p:ext>
            </p:extLst>
          </p:nvPr>
        </p:nvGraphicFramePr>
        <p:xfrm>
          <a:off x="5722807" y="3795712"/>
          <a:ext cx="4572000" cy="2743200"/>
        </p:xfrm>
        <a:graphic>
          <a:graphicData uri="http://schemas.openxmlformats.org/drawingml/2006/chart">
            <c:chart xmlns:c="http://schemas.openxmlformats.org/drawingml/2006/chart" xmlns:r="http://schemas.openxmlformats.org/officeDocument/2006/relationships" r:id="rId5"/>
          </a:graphicData>
        </a:graphic>
      </p:graphicFrame>
      <p:pic>
        <p:nvPicPr>
          <p:cNvPr id="8" name="Graphic 7">
            <a:extLst>
              <a:ext uri="{FF2B5EF4-FFF2-40B4-BE49-F238E27FC236}">
                <a16:creationId xmlns:a16="http://schemas.microsoft.com/office/drawing/2014/main" id="{93F84FD7-419A-41AE-A91B-8448203CAAB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2566219" y="265150"/>
            <a:ext cx="10146374"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dirty="0"/>
              <a:t>Des profils complémentaires fédérés</a:t>
            </a:r>
          </a:p>
          <a:p>
            <a:r>
              <a:rPr lang="fr-FR" sz="2800" dirty="0"/>
              <a:t>autour d’un double cursus en Humanités Numériques</a:t>
            </a:r>
          </a:p>
        </p:txBody>
      </p:sp>
      <p:sp>
        <p:nvSpPr>
          <p:cNvPr id="4" name="Rectangle 3"/>
          <p:cNvSpPr/>
          <p:nvPr/>
        </p:nvSpPr>
        <p:spPr>
          <a:xfrm>
            <a:off x="2526046" y="1374768"/>
            <a:ext cx="7414017" cy="4849917"/>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du service d’histoire de la médecine de la Bibliothèque InterUniversitaire de Santé.</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a:t>
            </a:r>
            <a:r>
              <a:rPr lang="fr-FR" dirty="0">
                <a:solidFill>
                  <a:schemeClr val="tx2"/>
                </a:solidFill>
                <a:latin typeface="+mj-lt"/>
                <a:ea typeface="Calibri" panose="020F0502020204030204" pitchFamily="34" charset="0"/>
              </a:rPr>
              <a:t>:</a:t>
            </a:r>
            <a:r>
              <a:rPr lang="fr-FR" b="1" dirty="0">
                <a:solidFill>
                  <a:schemeClr val="tx2"/>
                </a:solidFill>
                <a:latin typeface="+mj-lt"/>
                <a:ea typeface="Calibri" panose="020F0502020204030204" pitchFamily="34" charset="0"/>
              </a:rPr>
              <a:t> </a:t>
            </a:r>
            <a:r>
              <a:rPr lang="fr-FR" i="1"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i="1" dirty="0" err="1">
                <a:latin typeface="+mj-lt"/>
                <a:ea typeface="Calibri" panose="020F0502020204030204" pitchFamily="34" charset="0"/>
              </a:rPr>
              <a:t>Programming</a:t>
            </a:r>
            <a:r>
              <a:rPr lang="fr-FR" i="1" dirty="0">
                <a:latin typeface="+mj-lt"/>
                <a:ea typeface="Calibri" panose="020F0502020204030204" pitchFamily="34" charset="0"/>
              </a:rPr>
              <a:t> </a:t>
            </a:r>
            <a:r>
              <a:rPr lang="fr-FR" i="1" dirty="0" err="1">
                <a:latin typeface="+mj-lt"/>
                <a:ea typeface="Calibri" panose="020F0502020204030204" pitchFamily="34" charset="0"/>
              </a:rPr>
              <a:t>Historian</a:t>
            </a:r>
            <a:r>
              <a:rPr lang="fr-FR" i="1" dirty="0">
                <a:latin typeface="+mj-lt"/>
                <a:ea typeface="Calibri" panose="020F0502020204030204" pitchFamily="34" charset="0"/>
              </a:rPr>
              <a:t> </a:t>
            </a:r>
            <a:r>
              <a:rPr lang="fr-FR" dirty="0">
                <a:latin typeface="+mj-lt"/>
                <a:ea typeface="Calibri" panose="020F0502020204030204" pitchFamily="34" charset="0"/>
              </a:rPr>
              <a:t>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3770" y="1568958"/>
            <a:ext cx="1311374" cy="771088"/>
          </a:xfrm>
          <a:prstGeom prst="rect">
            <a:avLst/>
          </a:prstGeom>
        </p:spPr>
      </p:pic>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3"/>
          <a:srcRect t="18939"/>
          <a:stretch/>
        </p:blipFill>
        <p:spPr>
          <a:xfrm>
            <a:off x="10475764" y="4156283"/>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2846" y="5588632"/>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7969" y="5129993"/>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B4E36196-1E8E-44DE-8EBF-AFAE86FF3F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1266" y="3515892"/>
            <a:ext cx="895886" cy="567670"/>
          </a:xfrm>
          <a:prstGeom prst="rect">
            <a:avLst/>
          </a:prstGeom>
        </p:spPr>
      </p:pic>
      <p:pic>
        <p:nvPicPr>
          <p:cNvPr id="15" name="Picture 14">
            <a:extLst>
              <a:ext uri="{FF2B5EF4-FFF2-40B4-BE49-F238E27FC236}">
                <a16:creationId xmlns:a16="http://schemas.microsoft.com/office/drawing/2014/main" id="{0710C1C7-7701-45B9-9093-375060A903B7}"/>
              </a:ext>
            </a:extLst>
          </p:cNvPr>
          <p:cNvPicPr>
            <a:picLocks noChangeAspect="1"/>
          </p:cNvPicPr>
          <p:nvPr/>
        </p:nvPicPr>
        <p:blipFill rotWithShape="1">
          <a:blip r:embed="rId7">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5090440-FD9C-0A4D-BE06-41AF15986B2F}"/>
              </a:ext>
            </a:extLst>
          </p:cNvPr>
          <p:cNvSpPr txBox="1">
            <a:spLocks/>
          </p:cNvSpPr>
          <p:nvPr/>
        </p:nvSpPr>
        <p:spPr>
          <a:xfrm>
            <a:off x="461106" y="612491"/>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Haïti : une littérature francophone ?</a:t>
            </a:r>
          </a:p>
        </p:txBody>
      </p:sp>
      <p:graphicFrame>
        <p:nvGraphicFramePr>
          <p:cNvPr id="12" name="Graphique 11"/>
          <p:cNvGraphicFramePr>
            <a:graphicFrameLocks/>
          </p:cNvGraphicFramePr>
          <p:nvPr>
            <p:extLst>
              <p:ext uri="{D42A27DB-BD31-4B8C-83A1-F6EECF244321}">
                <p14:modId xmlns:p14="http://schemas.microsoft.com/office/powerpoint/2010/main" val="1698905059"/>
              </p:ext>
            </p:extLst>
          </p:nvPr>
        </p:nvGraphicFramePr>
        <p:xfrm>
          <a:off x="5304284" y="1804508"/>
          <a:ext cx="4677916" cy="2943371"/>
        </p:xfrm>
        <a:graphic>
          <a:graphicData uri="http://schemas.openxmlformats.org/drawingml/2006/chart">
            <c:chart xmlns:c="http://schemas.openxmlformats.org/drawingml/2006/chart" xmlns:r="http://schemas.openxmlformats.org/officeDocument/2006/relationships" r:id="rId2"/>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40</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778090894"/>
              </p:ext>
            </p:extLst>
          </p:nvPr>
        </p:nvGraphicFramePr>
        <p:xfrm>
          <a:off x="938761" y="1715317"/>
          <a:ext cx="4365523" cy="280725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F671CAA3-0426-4EEC-A3F0-1545513134B8}"/>
              </a:ext>
            </a:extLst>
          </p:cNvPr>
          <p:cNvSpPr txBox="1"/>
          <p:nvPr/>
        </p:nvSpPr>
        <p:spPr>
          <a:xfrm>
            <a:off x="1091682" y="2052735"/>
            <a:ext cx="184731" cy="369332"/>
          </a:xfrm>
          <a:prstGeom prst="rect">
            <a:avLst/>
          </a:prstGeom>
          <a:noFill/>
        </p:spPr>
        <p:txBody>
          <a:bodyPr wrap="none" rtlCol="0">
            <a:spAutoFit/>
          </a:bodyPr>
          <a:lstStyle/>
          <a:p>
            <a:endParaRPr lang="fr-FR" dirty="0"/>
          </a:p>
        </p:txBody>
      </p:sp>
      <p:sp>
        <p:nvSpPr>
          <p:cNvPr id="4" name="ZoneTexte 3">
            <a:extLst>
              <a:ext uri="{FF2B5EF4-FFF2-40B4-BE49-F238E27FC236}">
                <a16:creationId xmlns:a16="http://schemas.microsoft.com/office/drawing/2014/main" id="{A27BEDFD-5910-42A8-A02D-F81A7EEBAE30}"/>
              </a:ext>
            </a:extLst>
          </p:cNvPr>
          <p:cNvSpPr txBox="1"/>
          <p:nvPr/>
        </p:nvSpPr>
        <p:spPr>
          <a:xfrm>
            <a:off x="2958265" y="4973188"/>
            <a:ext cx="512489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Biais des répertoires d’autorités et/ou des articles Wikipédia qui ne renseignent que la langue d’écriture de la notice</a:t>
            </a:r>
          </a:p>
          <a:p>
            <a:pPr marL="285750" indent="-285750">
              <a:buFont typeface="Arial" panose="020B0604020202020204" pitchFamily="34" charset="0"/>
              <a:buChar char="•"/>
            </a:pPr>
            <a:r>
              <a:rPr lang="fr-FR" dirty="0"/>
              <a:t>Synthèse bibliographique : omission d’ouvrages. </a:t>
            </a:r>
          </a:p>
        </p:txBody>
      </p:sp>
      <p:pic>
        <p:nvPicPr>
          <p:cNvPr id="13" name="Picture 9">
            <a:extLst>
              <a:ext uri="{FF2B5EF4-FFF2-40B4-BE49-F238E27FC236}">
                <a16:creationId xmlns:a16="http://schemas.microsoft.com/office/drawing/2014/main" id="{79A169FC-1235-4B4F-B116-CEE93CD0D89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4" name="Graphic 7">
            <a:extLst>
              <a:ext uri="{FF2B5EF4-FFF2-40B4-BE49-F238E27FC236}">
                <a16:creationId xmlns:a16="http://schemas.microsoft.com/office/drawing/2014/main" id="{8C0FCA71-C969-4DD5-9281-10EB8EE72C6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3"/>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4"/>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575118"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DF9815-07C3-4097-B24E-F560B1CF60EA}"/>
              </a:ext>
            </a:extLst>
          </p:cNvPr>
          <p:cNvSpPr txBox="1"/>
          <p:nvPr/>
        </p:nvSpPr>
        <p:spPr>
          <a:xfrm>
            <a:off x="289250" y="4973216"/>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1" name="TextBox 10">
            <a:extLst>
              <a:ext uri="{FF2B5EF4-FFF2-40B4-BE49-F238E27FC236}">
                <a16:creationId xmlns:a16="http://schemas.microsoft.com/office/drawing/2014/main" id="{A574D275-40F7-46DD-BAB4-5D159A2A71C2}"/>
              </a:ext>
            </a:extLst>
          </p:cNvPr>
          <p:cNvSpPr txBox="1"/>
          <p:nvPr/>
        </p:nvSpPr>
        <p:spPr>
          <a:xfrm>
            <a:off x="1626638" y="4702628"/>
            <a:ext cx="438537" cy="21544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sz="800" b="1" dirty="0">
                <a:latin typeface="Abadi Extra Light" panose="020B0204020104020204" pitchFamily="34" charset="0"/>
              </a:rPr>
              <a:t>NA</a:t>
            </a:r>
            <a:endParaRPr lang="fr-FR" sz="1100" b="1" dirty="0">
              <a:latin typeface="Abadi Extra Light" panose="020B0204020104020204" pitchFamily="34" charset="0"/>
            </a:endParaRPr>
          </a:p>
        </p:txBody>
      </p:sp>
      <p:sp>
        <p:nvSpPr>
          <p:cNvPr id="13" name="Title 1">
            <a:extLst>
              <a:ext uri="{FF2B5EF4-FFF2-40B4-BE49-F238E27FC236}">
                <a16:creationId xmlns:a16="http://schemas.microsoft.com/office/drawing/2014/main" id="{539E3538-2194-43D4-90DB-4299EE7D0313}"/>
              </a:ext>
            </a:extLst>
          </p:cNvPr>
          <p:cNvSpPr txBox="1">
            <a:spLocks/>
          </p:cNvSpPr>
          <p:nvPr/>
        </p:nvSpPr>
        <p:spPr>
          <a:xfrm>
            <a:off x="289250" y="24636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Haïti : un réseau international</a:t>
            </a:r>
          </a:p>
        </p:txBody>
      </p:sp>
      <p:pic>
        <p:nvPicPr>
          <p:cNvPr id="15" name="Picture 9">
            <a:extLst>
              <a:ext uri="{FF2B5EF4-FFF2-40B4-BE49-F238E27FC236}">
                <a16:creationId xmlns:a16="http://schemas.microsoft.com/office/drawing/2014/main" id="{8B3C77BD-33CD-4032-8E1A-49D0D22426A8}"/>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6" name="Graphic 7">
            <a:extLst>
              <a:ext uri="{FF2B5EF4-FFF2-40B4-BE49-F238E27FC236}">
                <a16:creationId xmlns:a16="http://schemas.microsoft.com/office/drawing/2014/main" id="{50847228-1B06-4B12-BAEE-553CE6AB1D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343228" y="2843077"/>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1" y="1275860"/>
            <a:ext cx="5526086" cy="1324346"/>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42</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3"/>
          <a:stretch>
            <a:fillRect/>
          </a:stretch>
        </p:blipFill>
        <p:spPr>
          <a:xfrm>
            <a:off x="5776695" y="1273524"/>
            <a:ext cx="5245136" cy="4985377"/>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366031" y="4515303"/>
            <a:ext cx="5437445" cy="2031325"/>
          </a:xfrm>
          <a:prstGeom prst="rect">
            <a:avLst/>
          </a:prstGeom>
          <a:noFill/>
        </p:spPr>
        <p:txBody>
          <a:bodyPr wrap="square" rtlCol="0">
            <a:spAutoFit/>
          </a:bodyPr>
          <a:lstStyle/>
          <a:p>
            <a:r>
              <a:rPr lang="fr-FR" dirty="0"/>
              <a:t>Quelques faits intéressants toutefois :</a:t>
            </a:r>
          </a:p>
          <a:p>
            <a:pPr marL="285750" indent="-285750">
              <a:buFont typeface="Arial" panose="020B0604020202020204" pitchFamily="34" charset="0"/>
              <a:buChar char="•"/>
            </a:pPr>
            <a:r>
              <a:rPr lang="fr-FR" dirty="0"/>
              <a:t>« auteur » n’apparait qu’en seconde profession.</a:t>
            </a:r>
          </a:p>
          <a:p>
            <a:pPr marL="285750" indent="-285750">
              <a:buFont typeface="Arial" panose="020B0604020202020204" pitchFamily="34" charset="0"/>
              <a:buChar char="•"/>
            </a:pPr>
            <a:r>
              <a:rPr lang="fr-FR" dirty="0"/>
              <a:t>« écrivain » et « poète » sont deux notions très liées.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Les métiers de la presse, de l’art et de l’enseignement sont des professions pour lesquels l’activité littéraire est secondaire.</a:t>
            </a:r>
          </a:p>
          <a:p>
            <a:pPr marL="285750" indent="-285750">
              <a:buFont typeface="Arial" panose="020B0604020202020204" pitchFamily="34" charset="0"/>
              <a:buChar char="•"/>
            </a:pPr>
            <a:endParaRPr lang="fr-FR" dirty="0"/>
          </a:p>
        </p:txBody>
      </p:sp>
      <p:pic>
        <p:nvPicPr>
          <p:cNvPr id="11" name="Picture 9">
            <a:extLst>
              <a:ext uri="{FF2B5EF4-FFF2-40B4-BE49-F238E27FC236}">
                <a16:creationId xmlns:a16="http://schemas.microsoft.com/office/drawing/2014/main" id="{C2838A29-CFB5-4D30-889B-43C83C5DDF2E}"/>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2" name="Graphic 7">
            <a:extLst>
              <a:ext uri="{FF2B5EF4-FFF2-40B4-BE49-F238E27FC236}">
                <a16:creationId xmlns:a16="http://schemas.microsoft.com/office/drawing/2014/main" id="{FA204F29-5BD3-4FED-8161-37558BB2452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43</a:t>
            </a:fld>
            <a:endParaRPr lang="en-US" dirty="0"/>
          </a:p>
        </p:txBody>
      </p:sp>
      <mc:AlternateContent xmlns:mc="http://schemas.openxmlformats.org/markup-compatibility/2006" xmlns:cx2="http://schemas.microsoft.com/office/drawing/2015/10/21/chartex">
        <mc:Choice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663367376"/>
                  </p:ext>
                </p:extLst>
              </p:nvPr>
            </p:nvGraphicFramePr>
            <p:xfrm>
              <a:off x="2568374" y="2102909"/>
              <a:ext cx="6086916" cy="396920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2568374" y="2102909"/>
                <a:ext cx="6086916" cy="3969203"/>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3224464" y="1537487"/>
            <a:ext cx="4078296" cy="369332"/>
          </a:xfrm>
          <a:prstGeom prst="rect">
            <a:avLst/>
          </a:prstGeom>
          <a:noFill/>
        </p:spPr>
        <p:txBody>
          <a:bodyPr wrap="none" rtlCol="0">
            <a:spAutoFit/>
          </a:bodyPr>
          <a:lstStyle/>
          <a:p>
            <a:r>
              <a:rPr lang="fr-FR" dirty="0"/>
              <a:t>Pyramide des âges des acteurs littéraires</a:t>
            </a:r>
          </a:p>
        </p:txBody>
      </p:sp>
      <p:sp>
        <p:nvSpPr>
          <p:cNvPr id="3" name="ZoneTexte 2">
            <a:extLst>
              <a:ext uri="{FF2B5EF4-FFF2-40B4-BE49-F238E27FC236}">
                <a16:creationId xmlns:a16="http://schemas.microsoft.com/office/drawing/2014/main" id="{83EFA0B3-3F1F-4867-B3BA-580B539D2B8F}"/>
              </a:ext>
            </a:extLst>
          </p:cNvPr>
          <p:cNvSpPr txBox="1"/>
          <p:nvPr/>
        </p:nvSpPr>
        <p:spPr>
          <a:xfrm>
            <a:off x="272716" y="1367343"/>
            <a:ext cx="2951748" cy="1200329"/>
          </a:xfrm>
          <a:prstGeom prst="rect">
            <a:avLst/>
          </a:prstGeom>
          <a:noFill/>
        </p:spPr>
        <p:txBody>
          <a:bodyPr wrap="square" rtlCol="0">
            <a:spAutoFit/>
          </a:bodyPr>
          <a:lstStyle/>
          <a:p>
            <a:r>
              <a:rPr lang="fr-FR" dirty="0"/>
              <a:t>128 dates de naissance</a:t>
            </a:r>
          </a:p>
          <a:p>
            <a:r>
              <a:rPr lang="fr-FR" dirty="0"/>
              <a:t>156 auteurs non décédés</a:t>
            </a:r>
          </a:p>
          <a:p>
            <a:endParaRPr lang="fr-FR" dirty="0"/>
          </a:p>
          <a:p>
            <a:endParaRPr lang="fr-FR" dirty="0"/>
          </a:p>
        </p:txBody>
      </p:sp>
      <p:sp>
        <p:nvSpPr>
          <p:cNvPr id="8" name="Title 1">
            <a:extLst>
              <a:ext uri="{FF2B5EF4-FFF2-40B4-BE49-F238E27FC236}">
                <a16:creationId xmlns:a16="http://schemas.microsoft.com/office/drawing/2014/main" id="{4F6864C2-2C88-4300-9D45-66B4C06AA625}"/>
              </a:ext>
            </a:extLst>
          </p:cNvPr>
          <p:cNvSpPr txBox="1">
            <a:spLocks/>
          </p:cNvSpPr>
          <p:nvPr/>
        </p:nvSpPr>
        <p:spPr>
          <a:xfrm>
            <a:off x="272716" y="303956"/>
            <a:ext cx="10119212" cy="65221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Un corpus d’acteurs « institutionnalisés »</a:t>
            </a:r>
          </a:p>
        </p:txBody>
      </p:sp>
      <p:pic>
        <p:nvPicPr>
          <p:cNvPr id="10" name="Picture 9">
            <a:extLst>
              <a:ext uri="{FF2B5EF4-FFF2-40B4-BE49-F238E27FC236}">
                <a16:creationId xmlns:a16="http://schemas.microsoft.com/office/drawing/2014/main" id="{59DD1CFA-C83B-40E6-9D52-4A148C98146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078626"/>
            <a:ext cx="1209868" cy="5277724"/>
          </a:xfrm>
          <a:prstGeom prst="rect">
            <a:avLst/>
          </a:prstGeom>
        </p:spPr>
      </p:pic>
      <p:pic>
        <p:nvPicPr>
          <p:cNvPr id="11" name="Graphic 7">
            <a:extLst>
              <a:ext uri="{FF2B5EF4-FFF2-40B4-BE49-F238E27FC236}">
                <a16:creationId xmlns:a16="http://schemas.microsoft.com/office/drawing/2014/main" id="{23D8B942-1821-4F97-9827-5C71E8C038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46357"/>
            <a:ext cx="932269" cy="932269"/>
          </a:xfrm>
          <a:prstGeom prst="rect">
            <a:avLst/>
          </a:prstGeom>
        </p:spPr>
      </p:pic>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23976"/>
            <a:ext cx="10497253" cy="66246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dirty="0"/>
              <a:t>Vers l’identification de nouveaux auteurs : le co-autorat</a:t>
            </a:r>
            <a:endParaRPr lang="fr-FR" sz="3200" i="1" dirty="0"/>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798990"/>
            <a:ext cx="1209868" cy="5557360"/>
          </a:xfrm>
          <a:prstGeom prst="rect">
            <a:avLst/>
          </a:prstGeom>
        </p:spPr>
      </p:pic>
      <p:sp>
        <p:nvSpPr>
          <p:cNvPr id="6" name="ZoneTexte 5"/>
          <p:cNvSpPr txBox="1"/>
          <p:nvPr/>
        </p:nvSpPr>
        <p:spPr>
          <a:xfrm>
            <a:off x="1070810" y="1052676"/>
            <a:ext cx="7664115" cy="1200329"/>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 des liens de collaborations identifiés au sein des notices biographiques et des répertoires d’autorités </a:t>
            </a:r>
          </a:p>
          <a:p>
            <a:pPr marL="285750" indent="-285750">
              <a:buFont typeface="Arial" panose="020B0604020202020204" pitchFamily="34" charset="0"/>
              <a:buChar char="•"/>
            </a:pPr>
            <a:endParaRPr lang="fr-FR" dirty="0"/>
          </a:p>
        </p:txBody>
      </p:sp>
      <p:pic>
        <p:nvPicPr>
          <p:cNvPr id="11" name="Image 10"/>
          <p:cNvPicPr>
            <a:picLocks noChangeAspect="1"/>
          </p:cNvPicPr>
          <p:nvPr/>
        </p:nvPicPr>
        <p:blipFill>
          <a:blip r:embed="rId3"/>
          <a:stretch>
            <a:fillRect/>
          </a:stretch>
        </p:blipFill>
        <p:spPr>
          <a:xfrm>
            <a:off x="692316" y="2682910"/>
            <a:ext cx="4788253" cy="1899602"/>
          </a:xfrm>
          <a:prstGeom prst="rect">
            <a:avLst/>
          </a:prstGeom>
        </p:spPr>
      </p:pic>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44</a:t>
            </a:fld>
            <a:endParaRPr lang="en-US" dirty="0"/>
          </a:p>
        </p:txBody>
      </p:sp>
      <p:pic>
        <p:nvPicPr>
          <p:cNvPr id="14" name="Picture 13">
            <a:extLst>
              <a:ext uri="{FF2B5EF4-FFF2-40B4-BE49-F238E27FC236}">
                <a16:creationId xmlns:a16="http://schemas.microsoft.com/office/drawing/2014/main" id="{C0362185-8E70-4FDF-A781-C6CF04408F28}"/>
              </a:ext>
            </a:extLst>
          </p:cNvPr>
          <p:cNvPicPr>
            <a:picLocks noChangeAspect="1"/>
          </p:cNvPicPr>
          <p:nvPr/>
        </p:nvPicPr>
        <p:blipFill>
          <a:blip r:embed="rId4"/>
          <a:stretch>
            <a:fillRect/>
          </a:stretch>
        </p:blipFill>
        <p:spPr>
          <a:xfrm>
            <a:off x="6005937" y="2526498"/>
            <a:ext cx="4976194" cy="2748889"/>
          </a:xfrm>
          <a:prstGeom prst="rect">
            <a:avLst/>
          </a:prstGeom>
        </p:spPr>
      </p:pic>
      <p:sp>
        <p:nvSpPr>
          <p:cNvPr id="7" name="Rectangle 6">
            <a:extLst>
              <a:ext uri="{FF2B5EF4-FFF2-40B4-BE49-F238E27FC236}">
                <a16:creationId xmlns:a16="http://schemas.microsoft.com/office/drawing/2014/main" id="{A421FFA1-D635-4993-9E77-E3579E6FE632}"/>
              </a:ext>
            </a:extLst>
          </p:cNvPr>
          <p:cNvSpPr/>
          <p:nvPr/>
        </p:nvSpPr>
        <p:spPr>
          <a:xfrm>
            <a:off x="5858043" y="2098625"/>
            <a:ext cx="6096000" cy="369332"/>
          </a:xfrm>
          <a:prstGeom prst="rect">
            <a:avLst/>
          </a:prstGeom>
        </p:spPr>
        <p:txBody>
          <a:bodyPr>
            <a:spAutoFit/>
          </a:bodyPr>
          <a:lstStyle/>
          <a:p>
            <a:r>
              <a:rPr lang="fr-FR" i="1" dirty="0">
                <a:latin typeface="TimesNewRomanPS-ItalicMT"/>
              </a:rPr>
              <a:t>Réseau des liens de collaborations obtenu sur Gephi</a:t>
            </a:r>
            <a:endParaRPr lang="fr-FR" dirty="0"/>
          </a:p>
        </p:txBody>
      </p:sp>
      <p:sp>
        <p:nvSpPr>
          <p:cNvPr id="8" name="Rectangle 7">
            <a:extLst>
              <a:ext uri="{FF2B5EF4-FFF2-40B4-BE49-F238E27FC236}">
                <a16:creationId xmlns:a16="http://schemas.microsoft.com/office/drawing/2014/main" id="{9B0612CE-7C0D-4C00-B8E4-3100E84BCCE9}"/>
              </a:ext>
            </a:extLst>
          </p:cNvPr>
          <p:cNvSpPr/>
          <p:nvPr/>
        </p:nvSpPr>
        <p:spPr>
          <a:xfrm>
            <a:off x="447117" y="5125769"/>
            <a:ext cx="11139948" cy="1200329"/>
          </a:xfrm>
          <a:prstGeom prst="rect">
            <a:avLst/>
          </a:prstGeom>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Relations de </a:t>
            </a:r>
            <a:r>
              <a:rPr lang="fr-FR" dirty="0" err="1">
                <a:sym typeface="Wingdings" panose="05000000000000000000" pitchFamily="2" charset="2"/>
              </a:rPr>
              <a:t>co-autorat</a:t>
            </a:r>
            <a:r>
              <a:rPr lang="fr-FR" dirty="0">
                <a:sym typeface="Wingdings" panose="05000000000000000000" pitchFamily="2" charset="2"/>
              </a:rPr>
              <a:t> et de liens de collaborations.</a:t>
            </a:r>
          </a:p>
          <a:p>
            <a:pPr marL="285750" indent="-285750">
              <a:buFont typeface="Wingdings" panose="05000000000000000000" pitchFamily="2" charset="2"/>
              <a:buChar char="à"/>
            </a:pPr>
            <a:r>
              <a:rPr lang="fr-FR" dirty="0">
                <a:sym typeface="Wingdings" panose="05000000000000000000" pitchFamily="2" charset="2"/>
              </a:rPr>
              <a:t>Près de 326 entités nommées ont été extraites automatiquement depuis île-en-île, 506 du VIAF. </a:t>
            </a:r>
          </a:p>
          <a:p>
            <a:pPr marL="285750" indent="-285750">
              <a:buFont typeface="Wingdings" panose="05000000000000000000" pitchFamily="2" charset="2"/>
              <a:buChar char="à"/>
            </a:pPr>
            <a:r>
              <a:rPr lang="fr-FR" dirty="0">
                <a:sym typeface="Wingdings" panose="05000000000000000000" pitchFamily="2" charset="2"/>
              </a:rPr>
              <a:t>Sur ces 832 entités, on note 583 uniques soit 86% du corpus. </a:t>
            </a:r>
          </a:p>
          <a:p>
            <a:pPr marL="285750" indent="-285750">
              <a:buFont typeface="Wingdings" panose="05000000000000000000" pitchFamily="2" charset="2"/>
              <a:buChar char="à"/>
            </a:pPr>
            <a:r>
              <a:rPr lang="fr-FR" dirty="0">
                <a:sym typeface="Wingdings" panose="05000000000000000000" pitchFamily="2" charset="2"/>
              </a:rPr>
              <a:t>65 apparaissent à deux reprises (10%) et 18 à trois reprises (3%).</a:t>
            </a:r>
          </a:p>
        </p:txBody>
      </p:sp>
      <p:pic>
        <p:nvPicPr>
          <p:cNvPr id="16" name="Graphic 15">
            <a:extLst>
              <a:ext uri="{FF2B5EF4-FFF2-40B4-BE49-F238E27FC236}">
                <a16:creationId xmlns:a16="http://schemas.microsoft.com/office/drawing/2014/main" id="{DA6A183B-8CC8-49C8-9C0E-6187BC9A39B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6806" y="4054"/>
            <a:ext cx="794936" cy="794936"/>
          </a:xfrm>
          <a:prstGeom prst="rect">
            <a:avLst/>
          </a:prstGeom>
        </p:spPr>
      </p:pic>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3F50B-A776-4212-8315-FE55DCCE968F}"/>
              </a:ext>
            </a:extLst>
          </p:cNvPr>
          <p:cNvSpPr>
            <a:spLocks noGrp="1"/>
          </p:cNvSpPr>
          <p:nvPr>
            <p:ph type="title"/>
          </p:nvPr>
        </p:nvSpPr>
        <p:spPr>
          <a:xfrm>
            <a:off x="838200" y="365126"/>
            <a:ext cx="10515600" cy="796908"/>
          </a:xfrm>
        </p:spPr>
        <p:txBody>
          <a:bodyPr>
            <a:normAutofit/>
          </a:bodyPr>
          <a:lstStyle/>
          <a:p>
            <a:r>
              <a:rPr lang="fr-FR" sz="4000" dirty="0"/>
              <a:t>Les littéraires haïtiens et le Web</a:t>
            </a:r>
            <a:endParaRPr lang="fr-FR" sz="4000" i="1" dirty="0"/>
          </a:p>
        </p:txBody>
      </p:sp>
      <p:sp>
        <p:nvSpPr>
          <p:cNvPr id="3" name="Slide Number Placeholder 2">
            <a:extLst>
              <a:ext uri="{FF2B5EF4-FFF2-40B4-BE49-F238E27FC236}">
                <a16:creationId xmlns:a16="http://schemas.microsoft.com/office/drawing/2014/main" id="{895DBC37-2867-4FBB-AF8F-E630A1B615A3}"/>
              </a:ext>
            </a:extLst>
          </p:cNvPr>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a:extLst>
              <a:ext uri="{FF2B5EF4-FFF2-40B4-BE49-F238E27FC236}">
                <a16:creationId xmlns:a16="http://schemas.microsoft.com/office/drawing/2014/main" id="{6A985E86-EB74-4B52-82B3-CF68D9881502}"/>
              </a:ext>
            </a:extLst>
          </p:cNvPr>
          <p:cNvPicPr>
            <a:picLocks noChangeAspect="1"/>
          </p:cNvPicPr>
          <p:nvPr/>
        </p:nvPicPr>
        <p:blipFill rotWithShape="1">
          <a:blip r:embed="rId3"/>
          <a:srcRect l="2708" t="13176" r="68507" b="4368"/>
          <a:stretch/>
        </p:blipFill>
        <p:spPr>
          <a:xfrm>
            <a:off x="1260147" y="2116763"/>
            <a:ext cx="2081463" cy="2624471"/>
          </a:xfrm>
          <a:prstGeom prst="rect">
            <a:avLst/>
          </a:prstGeom>
        </p:spPr>
      </p:pic>
      <p:pic>
        <p:nvPicPr>
          <p:cNvPr id="6" name="Picture 5">
            <a:extLst>
              <a:ext uri="{FF2B5EF4-FFF2-40B4-BE49-F238E27FC236}">
                <a16:creationId xmlns:a16="http://schemas.microsoft.com/office/drawing/2014/main" id="{7C7ABFBE-0EF4-49FF-9EA5-34DE4F02A28F}"/>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238865"/>
            <a:ext cx="1209868" cy="5117485"/>
          </a:xfrm>
          <a:prstGeom prst="rect">
            <a:avLst/>
          </a:prstGeom>
        </p:spPr>
      </p:pic>
      <p:pic>
        <p:nvPicPr>
          <p:cNvPr id="7" name="Graphic 6">
            <a:extLst>
              <a:ext uri="{FF2B5EF4-FFF2-40B4-BE49-F238E27FC236}">
                <a16:creationId xmlns:a16="http://schemas.microsoft.com/office/drawing/2014/main" id="{E94DA16F-5002-43FC-B1D1-1131534DF93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228600"/>
            <a:ext cx="796907" cy="796907"/>
          </a:xfrm>
          <a:prstGeom prst="rect">
            <a:avLst/>
          </a:prstGeom>
        </p:spPr>
      </p:pic>
      <p:sp>
        <p:nvSpPr>
          <p:cNvPr id="10" name="ZoneTexte 9">
            <a:extLst>
              <a:ext uri="{FF2B5EF4-FFF2-40B4-BE49-F238E27FC236}">
                <a16:creationId xmlns:a16="http://schemas.microsoft.com/office/drawing/2014/main" id="{83B0A5B1-4109-4F2C-8B6A-14D10125F694}"/>
              </a:ext>
            </a:extLst>
          </p:cNvPr>
          <p:cNvSpPr txBox="1"/>
          <p:nvPr/>
        </p:nvSpPr>
        <p:spPr>
          <a:xfrm>
            <a:off x="3891051" y="1443840"/>
            <a:ext cx="6541639" cy="3970318"/>
          </a:xfrm>
          <a:prstGeom prst="rect">
            <a:avLst/>
          </a:prstGeom>
          <a:noFill/>
        </p:spPr>
        <p:txBody>
          <a:bodyPr wrap="square">
            <a:spAutoFit/>
          </a:bodyPr>
          <a:lstStyle/>
          <a:p>
            <a:pPr marL="285750" indent="-285750">
              <a:buFont typeface="Arial" panose="020B0604020202020204" pitchFamily="34" charset="0"/>
              <a:buChar char="•"/>
            </a:pPr>
            <a:r>
              <a:rPr lang="fr-FR" dirty="0"/>
              <a:t>La majorité des entités auteurs ne renvoient qu’à une à quatre adresses URLs (40 %).</a:t>
            </a:r>
          </a:p>
          <a:p>
            <a:pPr marL="285750" indent="-285750">
              <a:buFont typeface="Wingdings" panose="05000000000000000000" pitchFamily="2" charset="2"/>
              <a:buChar char="à"/>
            </a:pPr>
            <a:r>
              <a:rPr lang="fr-FR" dirty="0"/>
              <a:t>5 liens issus de la base de données RDF d’origine ; </a:t>
            </a:r>
          </a:p>
          <a:p>
            <a:pPr marL="285750" indent="-285750">
              <a:buFont typeface="Wingdings" panose="05000000000000000000" pitchFamily="2" charset="2"/>
              <a:buChar char="à"/>
            </a:pPr>
            <a:r>
              <a:rPr lang="fr-FR" dirty="0"/>
              <a:t>26 liens issus du Spla et 1258 d’</a:t>
            </a:r>
            <a:r>
              <a:rPr lang="fr-FR" i="1" dirty="0"/>
              <a:t>île-en-île</a:t>
            </a:r>
            <a:r>
              <a:rPr lang="fr-FR" dirty="0"/>
              <a:t>.</a:t>
            </a:r>
          </a:p>
          <a:p>
            <a:pPr marL="285750" indent="-285750">
              <a:buFont typeface="Wingdings" panose="05000000000000000000" pitchFamily="2" charset="2"/>
              <a:buChar char="à"/>
            </a:pPr>
            <a:r>
              <a:rPr lang="fr-FR" dirty="0"/>
              <a:t>Les noms de domaines uniques et sites personnels représentent près de 73 % des liens. </a:t>
            </a:r>
          </a:p>
          <a:p>
            <a:endParaRPr lang="fr-FR" dirty="0"/>
          </a:p>
          <a:p>
            <a:pPr marL="285750" indent="-285750">
              <a:buFont typeface="Arial" panose="020B0604020202020204" pitchFamily="34" charset="0"/>
              <a:buChar char="•"/>
            </a:pPr>
            <a:r>
              <a:rPr lang="fr-FR" dirty="0"/>
              <a:t>Noms de domaines récurrents</a:t>
            </a:r>
          </a:p>
          <a:p>
            <a:pPr marL="285750" indent="-285750">
              <a:buFont typeface="Wingdings" panose="05000000000000000000" pitchFamily="2" charset="2"/>
              <a:buChar char="à"/>
            </a:pPr>
            <a:r>
              <a:rPr lang="fr-FR" dirty="0">
                <a:sym typeface="Wingdings" panose="05000000000000000000" pitchFamily="2" charset="2"/>
              </a:rPr>
              <a:t>Les renvois vers </a:t>
            </a:r>
            <a:r>
              <a:rPr lang="fr-FR" i="1" dirty="0">
                <a:sym typeface="Wingdings" panose="05000000000000000000" pitchFamily="2" charset="2"/>
              </a:rPr>
              <a:t>île-en-île</a:t>
            </a:r>
            <a:r>
              <a:rPr lang="fr-FR" dirty="0">
                <a:sym typeface="Wingdings" panose="05000000000000000000" pitchFamily="2" charset="2"/>
              </a:rPr>
              <a:t> sont naturellement à écarter (360). </a:t>
            </a:r>
          </a:p>
          <a:p>
            <a:pPr marL="285750" indent="-285750">
              <a:buFont typeface="Wingdings" panose="05000000000000000000" pitchFamily="2" charset="2"/>
              <a:buChar char="à"/>
            </a:pPr>
            <a:r>
              <a:rPr lang="fr-FR" i="1" dirty="0" err="1"/>
              <a:t>Lenouvelliste</a:t>
            </a:r>
            <a:r>
              <a:rPr lang="fr-FR" dirty="0"/>
              <a:t> (154) est quant à lui le seul quotidien publié à Port-au-Prince. </a:t>
            </a:r>
          </a:p>
          <a:p>
            <a:pPr marL="285750" indent="-285750">
              <a:buFont typeface="Wingdings" panose="05000000000000000000" pitchFamily="2" charset="2"/>
              <a:buChar char="à"/>
            </a:pPr>
            <a:r>
              <a:rPr lang="fr-FR" dirty="0"/>
              <a:t>Site d’archives en ligne (51) et la plateforme </a:t>
            </a:r>
            <a:r>
              <a:rPr lang="fr-FR" dirty="0" err="1"/>
              <a:t>Youtube</a:t>
            </a:r>
            <a:r>
              <a:rPr lang="fr-FR" dirty="0"/>
              <a:t> (35). </a:t>
            </a:r>
          </a:p>
          <a:p>
            <a:pPr marL="285750" indent="-285750">
              <a:buFont typeface="Wingdings" panose="05000000000000000000" pitchFamily="2" charset="2"/>
              <a:buChar char="à"/>
            </a:pPr>
            <a:r>
              <a:rPr lang="fr-FR" i="1" dirty="0" err="1"/>
              <a:t>potomitan</a:t>
            </a:r>
            <a:r>
              <a:rPr lang="fr-FR" i="1" dirty="0"/>
              <a:t> </a:t>
            </a:r>
            <a:r>
              <a:rPr lang="fr-FR" dirty="0"/>
              <a:t>(30) et </a:t>
            </a:r>
            <a:r>
              <a:rPr lang="fr-FR" i="1" dirty="0" err="1"/>
              <a:t>tanbou</a:t>
            </a:r>
            <a:r>
              <a:rPr lang="fr-FR" i="1" dirty="0"/>
              <a:t> </a:t>
            </a:r>
            <a:r>
              <a:rPr lang="fr-FR" dirty="0"/>
              <a:t>(18), des sites de promotion des cultures et langues créoles. </a:t>
            </a:r>
          </a:p>
        </p:txBody>
      </p:sp>
    </p:spTree>
    <p:extLst>
      <p:ext uri="{BB962C8B-B14F-4D97-AF65-F5344CB8AC3E}">
        <p14:creationId xmlns:p14="http://schemas.microsoft.com/office/powerpoint/2010/main" val="394512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46</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195290" y="349710"/>
            <a:ext cx="11042100" cy="623400"/>
          </a:xfrm>
        </p:spPr>
        <p:txBody>
          <a:bodyPr>
            <a:normAutofit fontScale="90000"/>
          </a:bodyPr>
          <a:lstStyle/>
          <a:p>
            <a:r>
              <a:rPr lang="fr-FR" dirty="0"/>
              <a:t>Pages personnelles issues de Spla - </a:t>
            </a:r>
            <a:r>
              <a:rPr lang="fr-FR" sz="2700" dirty="0"/>
              <a:t>Un voyage dans le temps</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5" name="TextBox 24">
            <a:extLst>
              <a:ext uri="{FF2B5EF4-FFF2-40B4-BE49-F238E27FC236}">
                <a16:creationId xmlns:a16="http://schemas.microsoft.com/office/drawing/2014/main" id="{7E661A13-1A96-4B74-B427-B5855B7E3162}"/>
              </a:ext>
            </a:extLst>
          </p:cNvPr>
          <p:cNvSpPr txBox="1"/>
          <p:nvPr/>
        </p:nvSpPr>
        <p:spPr>
          <a:xfrm>
            <a:off x="3233492" y="1312018"/>
            <a:ext cx="4217501" cy="369332"/>
          </a:xfrm>
          <a:prstGeom prst="rect">
            <a:avLst/>
          </a:prstGeom>
          <a:noFill/>
        </p:spPr>
        <p:txBody>
          <a:bodyPr wrap="none" rtlCol="0">
            <a:spAutoFit/>
          </a:bodyPr>
          <a:lstStyle/>
          <a:p>
            <a:r>
              <a:rPr lang="fr-FR" dirty="0"/>
              <a:t>Sur 9 références, 6 peuvent être observés </a:t>
            </a:r>
            <a:r>
              <a:rPr lang="fr-FR" sz="1600" dirty="0"/>
              <a:t>:</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4210466776"/>
              </p:ext>
            </p:extLst>
          </p:nvPr>
        </p:nvGraphicFramePr>
        <p:xfrm>
          <a:off x="3370926" y="1798384"/>
          <a:ext cx="4080067" cy="1638300"/>
        </p:xfrm>
        <a:graphic>
          <a:graphicData uri="http://schemas.openxmlformats.org/drawingml/2006/table">
            <a:tbl>
              <a:tblPr>
                <a:tableStyleId>{5940675A-B579-460E-94D1-54222C63F5DA}</a:tableStyleId>
              </a:tblPr>
              <a:tblGrid>
                <a:gridCol w="3121543">
                  <a:extLst>
                    <a:ext uri="{9D8B030D-6E8A-4147-A177-3AD203B41FA5}">
                      <a16:colId xmlns:a16="http://schemas.microsoft.com/office/drawing/2014/main" val="2854178574"/>
                    </a:ext>
                  </a:extLst>
                </a:gridCol>
                <a:gridCol w="958524">
                  <a:extLst>
                    <a:ext uri="{9D8B030D-6E8A-4147-A177-3AD203B41FA5}">
                      <a16:colId xmlns:a16="http://schemas.microsoft.com/office/drawing/2014/main" val="3543880694"/>
                    </a:ext>
                  </a:extLst>
                </a:gridCol>
              </a:tblGrid>
              <a:tr h="182880">
                <a:tc>
                  <a:txBody>
                    <a:bodyPr/>
                    <a:lstStyle/>
                    <a:p>
                      <a:pPr algn="l" fontAlgn="b"/>
                      <a:r>
                        <a:rPr lang="fr-FR" sz="1300" u="none" strike="noStrike" dirty="0">
                          <a:effectLst/>
                        </a:rPr>
                        <a:t>Site Web</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Période d’activité</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300" u="none" strike="noStrike" dirty="0">
                          <a:effectLst/>
                          <a:hlinkClick r:id="rId4"/>
                        </a:rPr>
                        <a:t>http://josaphat-robert-large</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a:effectLst/>
                        </a:rPr>
                        <a:t>[2004;2014]</a:t>
                      </a:r>
                      <a:endParaRPr lang="fr-FR" sz="1300" b="0" i="0" u="none" strike="noStrike">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2548150284"/>
                  </a:ext>
                </a:extLst>
              </a:tr>
              <a:tr h="182880">
                <a:tc>
                  <a:txBody>
                    <a:bodyPr/>
                    <a:lstStyle/>
                    <a:p>
                      <a:pPr algn="l" fontAlgn="b"/>
                      <a:r>
                        <a:rPr lang="fr-FR" sz="1300" u="none" strike="noStrike" dirty="0">
                          <a:effectLst/>
                          <a:hlinkClick r:id="rId5"/>
                        </a:rPr>
                        <a:t>http://www.franketienne.com</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tc>
                  <a:txBody>
                    <a:bodyPr/>
                    <a:lstStyle/>
                    <a:p>
                      <a:pPr algn="l" fontAlgn="b"/>
                      <a:r>
                        <a:rPr lang="fr-FR" sz="1300" u="none" strike="noStrike" dirty="0">
                          <a:effectLst/>
                        </a:rPr>
                        <a:t>[2005;2008]</a:t>
                      </a:r>
                      <a:endParaRPr lang="fr-FR" sz="1300" b="0" i="0" u="none" strike="noStrike" dirty="0">
                        <a:solidFill>
                          <a:srgbClr val="000000"/>
                        </a:solidFill>
                        <a:effectLst/>
                        <a:latin typeface="Calibri" panose="020F0502020204030204" pitchFamily="34" charset="0"/>
                      </a:endParaRPr>
                    </a:p>
                  </a:txBody>
                  <a:tcPr marL="7620" marR="7620" marT="7620" marB="0" anchor="ctr">
                    <a:solidFill>
                      <a:schemeClr val="accent3">
                        <a:lumMod val="40000"/>
                        <a:lumOff val="60000"/>
                      </a:schemeClr>
                    </a:solidFill>
                  </a:tcPr>
                </a:tc>
                <a:extLst>
                  <a:ext uri="{0D108BD9-81ED-4DB2-BD59-A6C34878D82A}">
                    <a16:rowId xmlns:a16="http://schemas.microsoft.com/office/drawing/2014/main" val="3056021910"/>
                  </a:ext>
                </a:extLst>
              </a:tr>
              <a:tr h="182880">
                <a:tc>
                  <a:txBody>
                    <a:bodyPr/>
                    <a:lstStyle/>
                    <a:p>
                      <a:pPr algn="l" fontAlgn="b"/>
                      <a:r>
                        <a:rPr lang="fr-FR" sz="1300" u="none" strike="noStrike" dirty="0">
                          <a:effectLst/>
                          <a:hlinkClick r:id="rId6"/>
                        </a:rPr>
                        <a:t>http://www.elifleurant.com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300" u="sng" strike="noStrike" dirty="0">
                          <a:effectLst/>
                        </a:rPr>
                        <a:t>http://www.margaretmitchellarmand.com/</a:t>
                      </a:r>
                      <a:endParaRPr lang="fr-FR" sz="1300" b="0" i="0" u="sng" strike="noStrike" dirty="0">
                        <a:solidFill>
                          <a:srgbClr val="0563C1"/>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[2013;2018]</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300" u="none" strike="noStrike" dirty="0">
                          <a:effectLst/>
                        </a:rPr>
                        <a:t>http://www.elsieaugustave.com/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56110">
                <a:tc>
                  <a:txBody>
                    <a:bodyPr/>
                    <a:lstStyle/>
                    <a:p>
                      <a:pPr algn="l" fontAlgn="b"/>
                      <a:r>
                        <a:rPr lang="fr-FR" sz="1300" u="none" strike="noStrike" dirty="0">
                          <a:effectLst/>
                        </a:rPr>
                        <a:t>http://jmlominy.com/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7"/>
          <a:stretch>
            <a:fillRect/>
          </a:stretch>
        </p:blipFill>
        <p:spPr>
          <a:xfrm>
            <a:off x="8152420" y="1764892"/>
            <a:ext cx="2342004" cy="942186"/>
          </a:xfrm>
          <a:prstGeom prst="rect">
            <a:avLst/>
          </a:prstGeom>
        </p:spPr>
      </p:pic>
      <p:graphicFrame>
        <p:nvGraphicFramePr>
          <p:cNvPr id="22" name="Chart 21">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2015565815"/>
              </p:ext>
            </p:extLst>
          </p:nvPr>
        </p:nvGraphicFramePr>
        <p:xfrm>
          <a:off x="0" y="1496932"/>
          <a:ext cx="3605161" cy="2184801"/>
        </p:xfrm>
        <a:graphic>
          <a:graphicData uri="http://schemas.openxmlformats.org/drawingml/2006/chart">
            <c:chart xmlns:c="http://schemas.openxmlformats.org/drawingml/2006/chart" xmlns:r="http://schemas.openxmlformats.org/officeDocument/2006/relationships" r:id="rId8"/>
          </a:graphicData>
        </a:graphic>
      </p:graphicFrame>
      <p:sp>
        <p:nvSpPr>
          <p:cNvPr id="5" name="Arrow: Right 4">
            <a:extLst>
              <a:ext uri="{FF2B5EF4-FFF2-40B4-BE49-F238E27FC236}">
                <a16:creationId xmlns:a16="http://schemas.microsoft.com/office/drawing/2014/main" id="{F12BD73E-6E68-4929-8DE4-09C861162F3C}"/>
              </a:ext>
            </a:extLst>
          </p:cNvPr>
          <p:cNvSpPr/>
          <p:nvPr/>
        </p:nvSpPr>
        <p:spPr>
          <a:xfrm>
            <a:off x="7544978" y="2020258"/>
            <a:ext cx="427027" cy="623400"/>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FBA87E50-38C3-4634-9B75-E182B20157A8}"/>
              </a:ext>
            </a:extLst>
          </p:cNvPr>
          <p:cNvSpPr/>
          <p:nvPr/>
        </p:nvSpPr>
        <p:spPr>
          <a:xfrm>
            <a:off x="597280" y="3866647"/>
            <a:ext cx="10140997" cy="2585323"/>
          </a:xfrm>
          <a:prstGeom prst="rect">
            <a:avLst/>
          </a:prstGeom>
        </p:spPr>
        <p:txBody>
          <a:bodyPr wrap="square">
            <a:spAutoFit/>
          </a:bodyPr>
          <a:lstStyle/>
          <a:p>
            <a:pPr marL="285750" indent="-285750">
              <a:buFont typeface="Arial" panose="020B0604020202020204" pitchFamily="34" charset="0"/>
              <a:buChar char="•"/>
            </a:pPr>
            <a:r>
              <a:rPr lang="fr-FR" dirty="0"/>
              <a:t>Clôture des pages liée à l’âge ? </a:t>
            </a:r>
          </a:p>
          <a:p>
            <a:r>
              <a:rPr lang="fr-FR" dirty="0">
                <a:sym typeface="Wingdings" panose="05000000000000000000" pitchFamily="2" charset="2"/>
              </a:rPr>
              <a:t>        </a:t>
            </a:r>
            <a:r>
              <a:rPr lang="fr-FR" dirty="0"/>
              <a:t>décès de certains </a:t>
            </a:r>
            <a:r>
              <a:rPr lang="fr-FR" i="1" dirty="0"/>
              <a:t>auteurs</a:t>
            </a:r>
            <a:r>
              <a:rPr lang="fr-FR" dirty="0"/>
              <a:t> </a:t>
            </a:r>
          </a:p>
          <a:p>
            <a:pPr lvl="1"/>
            <a:r>
              <a:rPr lang="fr-FR" dirty="0">
                <a:sym typeface="Wingdings" panose="05000000000000000000" pitchFamily="2" charset="2"/>
              </a:rPr>
              <a:t></a:t>
            </a:r>
            <a:r>
              <a:rPr lang="fr-FR" dirty="0"/>
              <a:t>d’autres actuellement très âgés (plus de 70 ans)</a:t>
            </a:r>
          </a:p>
          <a:p>
            <a:pPr lvl="1"/>
            <a:r>
              <a:rPr lang="fr-FR" dirty="0">
                <a:sym typeface="Wingdings" panose="05000000000000000000" pitchFamily="2" charset="2"/>
              </a:rPr>
              <a:t>mais aussi des jeunes qui </a:t>
            </a:r>
            <a:r>
              <a:rPr kumimoji="0" lang="fr-FR" sz="1800" b="0" i="0" u="none" strike="noStrike" kern="1200" cap="none" spc="0" normalizeH="0" baseline="0" noProof="0" dirty="0">
                <a:ln>
                  <a:noFill/>
                </a:ln>
                <a:solidFill>
                  <a:prstClr val="black"/>
                </a:solidFill>
                <a:effectLst/>
                <a:uLnTx/>
                <a:uFillTx/>
                <a:latin typeface="Calisto MT"/>
                <a:ea typeface="+mn-ea"/>
                <a:cs typeface="+mn-cs"/>
              </a:rPr>
              <a:t>ont cessé d’alimenter leur sites afin de </a:t>
            </a:r>
            <a:r>
              <a:rPr lang="fr-FR" dirty="0">
                <a:sym typeface="Wingdings" panose="05000000000000000000" pitchFamily="2" charset="2"/>
              </a:rPr>
              <a:t>se consacrer à d’autres activités.</a:t>
            </a:r>
            <a:endParaRPr lang="fr-FR" dirty="0"/>
          </a:p>
          <a:p>
            <a:pPr marL="285750" indent="-285750">
              <a:buFont typeface="Arial" panose="020B0604020202020204" pitchFamily="34" charset="0"/>
              <a:buChar char="•"/>
            </a:pPr>
            <a:r>
              <a:rPr lang="fr-FR" dirty="0"/>
              <a:t>Pas seulement : les pages peuvent également disparaître pour des raisons techniques (obsolescences des plugins utilisés non-conformes avec une nouvelle mise à jour).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Sites très descriptifs.</a:t>
            </a:r>
          </a:p>
          <a:p>
            <a:pPr marL="285750" indent="-285750">
              <a:buFont typeface="Arial" panose="020B0604020202020204" pitchFamily="34" charset="0"/>
              <a:buChar char="•"/>
            </a:pPr>
            <a:r>
              <a:rPr lang="fr-FR" dirty="0"/>
              <a:t>« billets d’humeurs », mais ne diffusant de contenu littéraire inédit.</a:t>
            </a:r>
          </a:p>
        </p:txBody>
      </p:sp>
      <p:pic>
        <p:nvPicPr>
          <p:cNvPr id="12" name="Graphic 11">
            <a:extLst>
              <a:ext uri="{FF2B5EF4-FFF2-40B4-BE49-F238E27FC236}">
                <a16:creationId xmlns:a16="http://schemas.microsoft.com/office/drawing/2014/main" id="{48307FE8-EB91-4D18-A5B9-5B260F395EC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82614" y="253892"/>
            <a:ext cx="797686" cy="797686"/>
          </a:xfrm>
          <a:prstGeom prst="rect">
            <a:avLst/>
          </a:prstGeom>
        </p:spPr>
      </p:pic>
    </p:spTree>
    <p:extLst>
      <p:ext uri="{BB962C8B-B14F-4D97-AF65-F5344CB8AC3E}">
        <p14:creationId xmlns:p14="http://schemas.microsoft.com/office/powerpoint/2010/main" val="26276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47</a:t>
            </a:fld>
            <a:endParaRPr lang="en-US" dirty="0">
              <a:solidFill>
                <a:schemeClr val="tx1"/>
              </a:solidFill>
            </a:endParaRP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sp>
        <p:nvSpPr>
          <p:cNvPr id="20" name="Arrow: Right 19">
            <a:extLst>
              <a:ext uri="{FF2B5EF4-FFF2-40B4-BE49-F238E27FC236}">
                <a16:creationId xmlns:a16="http://schemas.microsoft.com/office/drawing/2014/main" id="{4ADCC9F9-1EE6-492B-825F-B38F2929BC77}"/>
              </a:ext>
            </a:extLst>
          </p:cNvPr>
          <p:cNvSpPr/>
          <p:nvPr/>
        </p:nvSpPr>
        <p:spPr>
          <a:xfrm>
            <a:off x="3890797" y="2123935"/>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Chart 23">
            <a:extLst>
              <a:ext uri="{FF2B5EF4-FFF2-40B4-BE49-F238E27FC236}">
                <a16:creationId xmlns:a16="http://schemas.microsoft.com/office/drawing/2014/main" id="{ED752649-CE6D-42C8-B415-16B114854B88}"/>
              </a:ext>
            </a:extLst>
          </p:cNvPr>
          <p:cNvGraphicFramePr>
            <a:graphicFrameLocks/>
          </p:cNvGraphicFramePr>
          <p:nvPr>
            <p:extLst>
              <p:ext uri="{D42A27DB-BD31-4B8C-83A1-F6EECF244321}">
                <p14:modId xmlns:p14="http://schemas.microsoft.com/office/powerpoint/2010/main" val="1856282121"/>
              </p:ext>
            </p:extLst>
          </p:nvPr>
        </p:nvGraphicFramePr>
        <p:xfrm>
          <a:off x="61015" y="157220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915E370A-F4E5-49DC-ACCC-7F79144A5C85}"/>
              </a:ext>
            </a:extLst>
          </p:cNvPr>
          <p:cNvSpPr/>
          <p:nvPr/>
        </p:nvSpPr>
        <p:spPr>
          <a:xfrm>
            <a:off x="5206631" y="1334278"/>
            <a:ext cx="2101671" cy="3219061"/>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Sites Web perso</a:t>
            </a:r>
          </a:p>
        </p:txBody>
      </p:sp>
      <p:sp>
        <p:nvSpPr>
          <p:cNvPr id="37" name="Rectangle 36">
            <a:extLst>
              <a:ext uri="{FF2B5EF4-FFF2-40B4-BE49-F238E27FC236}">
                <a16:creationId xmlns:a16="http://schemas.microsoft.com/office/drawing/2014/main" id="{7C8222B1-2445-4B13-ACB6-87C7FC22CA40}"/>
              </a:ext>
            </a:extLst>
          </p:cNvPr>
          <p:cNvSpPr/>
          <p:nvPr/>
        </p:nvSpPr>
        <p:spPr>
          <a:xfrm>
            <a:off x="9506746" y="1334278"/>
            <a:ext cx="1126535" cy="2198260"/>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t>Editeurs /</a:t>
            </a:r>
          </a:p>
          <a:p>
            <a:pPr algn="ctr"/>
            <a:r>
              <a:rPr lang="fr-FR" sz="1100" dirty="0"/>
              <a:t>Boites de production</a:t>
            </a:r>
          </a:p>
        </p:txBody>
      </p:sp>
      <p:sp>
        <p:nvSpPr>
          <p:cNvPr id="12" name="Rectangle 11">
            <a:extLst>
              <a:ext uri="{FF2B5EF4-FFF2-40B4-BE49-F238E27FC236}">
                <a16:creationId xmlns:a16="http://schemas.microsoft.com/office/drawing/2014/main" id="{5F43AE77-8FA5-44D0-B879-BB894920CC29}"/>
              </a:ext>
            </a:extLst>
          </p:cNvPr>
          <p:cNvSpPr/>
          <p:nvPr/>
        </p:nvSpPr>
        <p:spPr>
          <a:xfrm>
            <a:off x="7308302" y="1334278"/>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Over-blog</a:t>
            </a:r>
          </a:p>
        </p:txBody>
      </p:sp>
      <p:sp>
        <p:nvSpPr>
          <p:cNvPr id="42" name="Rectangle 41">
            <a:extLst>
              <a:ext uri="{FF2B5EF4-FFF2-40B4-BE49-F238E27FC236}">
                <a16:creationId xmlns:a16="http://schemas.microsoft.com/office/drawing/2014/main" id="{8E2860A3-6800-4EFA-A1DE-F30476638AEF}"/>
              </a:ext>
            </a:extLst>
          </p:cNvPr>
          <p:cNvSpPr/>
          <p:nvPr/>
        </p:nvSpPr>
        <p:spPr>
          <a:xfrm>
            <a:off x="7308302" y="2425660"/>
            <a:ext cx="2198445" cy="1106878"/>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Mondo</a:t>
            </a:r>
            <a:r>
              <a:rPr lang="fr-FR" dirty="0"/>
              <a:t> blog</a:t>
            </a:r>
          </a:p>
        </p:txBody>
      </p:sp>
      <p:sp>
        <p:nvSpPr>
          <p:cNvPr id="43" name="Rectangle 42">
            <a:extLst>
              <a:ext uri="{FF2B5EF4-FFF2-40B4-BE49-F238E27FC236}">
                <a16:creationId xmlns:a16="http://schemas.microsoft.com/office/drawing/2014/main" id="{3F51EEF6-8E78-4FB7-9FCD-CD4010705062}"/>
              </a:ext>
            </a:extLst>
          </p:cNvPr>
          <p:cNvSpPr/>
          <p:nvPr/>
        </p:nvSpPr>
        <p:spPr>
          <a:xfrm>
            <a:off x="7308302" y="3514724"/>
            <a:ext cx="779828" cy="1038615"/>
          </a:xfrm>
          <a:prstGeom prst="rect">
            <a:avLst/>
          </a:prstGeom>
          <a:solidFill>
            <a:srgbClr val="445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Site Web perso free</a:t>
            </a:r>
          </a:p>
        </p:txBody>
      </p:sp>
      <p:sp>
        <p:nvSpPr>
          <p:cNvPr id="44" name="Rectangle 43">
            <a:extLst>
              <a:ext uri="{FF2B5EF4-FFF2-40B4-BE49-F238E27FC236}">
                <a16:creationId xmlns:a16="http://schemas.microsoft.com/office/drawing/2014/main" id="{7DBC2AC3-CFE4-41B7-A35C-BF3BBFB7A56E}"/>
              </a:ext>
            </a:extLst>
          </p:cNvPr>
          <p:cNvSpPr/>
          <p:nvPr/>
        </p:nvSpPr>
        <p:spPr>
          <a:xfrm>
            <a:off x="9749367" y="3532538"/>
            <a:ext cx="883914" cy="102080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Facebook</a:t>
            </a:r>
          </a:p>
        </p:txBody>
      </p:sp>
      <p:sp>
        <p:nvSpPr>
          <p:cNvPr id="45" name="Rectangle 44">
            <a:extLst>
              <a:ext uri="{FF2B5EF4-FFF2-40B4-BE49-F238E27FC236}">
                <a16:creationId xmlns:a16="http://schemas.microsoft.com/office/drawing/2014/main" id="{53E58B32-09A0-489C-BDE2-B4B0922AE61F}"/>
              </a:ext>
            </a:extLst>
          </p:cNvPr>
          <p:cNvSpPr/>
          <p:nvPr/>
        </p:nvSpPr>
        <p:spPr>
          <a:xfrm>
            <a:off x="8970792" y="3532538"/>
            <a:ext cx="779828" cy="1020802"/>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Mondes</a:t>
            </a:r>
          </a:p>
          <a:p>
            <a:pPr algn="ctr"/>
            <a:r>
              <a:rPr lang="fr-FR" sz="1050" dirty="0"/>
              <a:t>francophones.com </a:t>
            </a:r>
          </a:p>
        </p:txBody>
      </p:sp>
      <p:sp>
        <p:nvSpPr>
          <p:cNvPr id="46" name="Rectangle 45">
            <a:extLst>
              <a:ext uri="{FF2B5EF4-FFF2-40B4-BE49-F238E27FC236}">
                <a16:creationId xmlns:a16="http://schemas.microsoft.com/office/drawing/2014/main" id="{0157804B-8E63-4FF4-9E98-0DED6D623582}"/>
              </a:ext>
            </a:extLst>
          </p:cNvPr>
          <p:cNvSpPr/>
          <p:nvPr/>
        </p:nvSpPr>
        <p:spPr>
          <a:xfrm>
            <a:off x="8086877" y="3514724"/>
            <a:ext cx="883915" cy="1038615"/>
          </a:xfrm>
          <a:prstGeom prst="rect">
            <a:avLst/>
          </a:prstGeom>
          <a:solidFill>
            <a:srgbClr val="D1797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t>Book.fr</a:t>
            </a:r>
          </a:p>
        </p:txBody>
      </p:sp>
      <p:sp>
        <p:nvSpPr>
          <p:cNvPr id="13" name="TextBox 12">
            <a:extLst>
              <a:ext uri="{FF2B5EF4-FFF2-40B4-BE49-F238E27FC236}">
                <a16:creationId xmlns:a16="http://schemas.microsoft.com/office/drawing/2014/main" id="{7D1938FE-7DFC-4AA8-BB3A-D949FD8AC105}"/>
              </a:ext>
            </a:extLst>
          </p:cNvPr>
          <p:cNvSpPr txBox="1"/>
          <p:nvPr/>
        </p:nvSpPr>
        <p:spPr>
          <a:xfrm>
            <a:off x="564932" y="4853635"/>
            <a:ext cx="10068349" cy="1754326"/>
          </a:xfrm>
          <a:prstGeom prst="rect">
            <a:avLst/>
          </a:prstGeom>
          <a:noFill/>
        </p:spPr>
        <p:txBody>
          <a:bodyPr wrap="square" rtlCol="0">
            <a:spAutoFit/>
          </a:bodyPr>
          <a:lstStyle/>
          <a:p>
            <a:pPr marL="285750" indent="-285750">
              <a:buFont typeface="Arial" panose="020B0604020202020204" pitchFamily="34" charset="0"/>
              <a:buChar char="•"/>
            </a:pPr>
            <a:r>
              <a:rPr lang="fr-FR" dirty="0"/>
              <a:t>Les </a:t>
            </a:r>
            <a:r>
              <a:rPr lang="fr-FR" i="1" dirty="0"/>
              <a:t>auteurs</a:t>
            </a:r>
            <a:r>
              <a:rPr lang="fr-FR" dirty="0"/>
              <a:t> ayant des sites renseignés ont entre 35 et 70 ans (soit un âge moyen de 54 ans)</a:t>
            </a:r>
          </a:p>
          <a:p>
            <a:pPr marL="285750" indent="-285750">
              <a:buFont typeface="Arial" panose="020B0604020202020204" pitchFamily="34" charset="0"/>
              <a:buChar char="•"/>
            </a:pPr>
            <a:r>
              <a:rPr lang="fr-FR" dirty="0"/>
              <a:t>3 sites été intégralement rédigés en anglais, 5 en français, 8 sont plurilingues (haïtien + au moins anglais et français)</a:t>
            </a:r>
          </a:p>
          <a:p>
            <a:pPr marL="285750" indent="-285750">
              <a:buFont typeface="Arial" panose="020B0604020202020204" pitchFamily="34" charset="0"/>
              <a:buChar char="•"/>
            </a:pPr>
            <a:r>
              <a:rPr lang="fr-FR" dirty="0"/>
              <a:t>8 ont un format blog, où il est possible « d’échanger » </a:t>
            </a:r>
            <a:r>
              <a:rPr lang="fr-FR" dirty="0">
                <a:sym typeface="Wingdings" panose="05000000000000000000" pitchFamily="2" charset="2"/>
              </a:rPr>
              <a:t> peu </a:t>
            </a:r>
            <a:r>
              <a:rPr lang="fr-FR" dirty="0"/>
              <a:t>d’échanges à travers ce biais</a:t>
            </a:r>
          </a:p>
          <a:p>
            <a:pPr marL="285750" indent="-285750">
              <a:buFont typeface="Arial" panose="020B0604020202020204" pitchFamily="34" charset="0"/>
              <a:buChar char="•"/>
            </a:pPr>
            <a:r>
              <a:rPr lang="fr-FR" dirty="0"/>
              <a:t>Nombre égal de pages promotionnelles et de blogs littéraires</a:t>
            </a:r>
          </a:p>
          <a:p>
            <a:pPr marL="285750" indent="-285750">
              <a:buFont typeface="Arial" panose="020B0604020202020204" pitchFamily="34" charset="0"/>
              <a:buChar char="•"/>
            </a:pPr>
            <a:r>
              <a:rPr lang="fr-FR" dirty="0"/>
              <a:t>La moitié sont des sites n’ayant pas été alimentés depuis au moins un an (2013-2107)</a:t>
            </a:r>
          </a:p>
        </p:txBody>
      </p:sp>
      <p:pic>
        <p:nvPicPr>
          <p:cNvPr id="48" name="Picture 9">
            <a:extLst>
              <a:ext uri="{FF2B5EF4-FFF2-40B4-BE49-F238E27FC236}">
                <a16:creationId xmlns:a16="http://schemas.microsoft.com/office/drawing/2014/main" id="{02654E31-9F2A-4A52-A515-23F88A79B16D}"/>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201246"/>
            <a:ext cx="1209868" cy="5211729"/>
          </a:xfrm>
          <a:prstGeom prst="rect">
            <a:avLst/>
          </a:prstGeom>
        </p:spPr>
      </p:pic>
      <p:pic>
        <p:nvPicPr>
          <p:cNvPr id="49" name="Graphic 48">
            <a:extLst>
              <a:ext uri="{FF2B5EF4-FFF2-40B4-BE49-F238E27FC236}">
                <a16:creationId xmlns:a16="http://schemas.microsoft.com/office/drawing/2014/main" id="{60037BFE-BB9D-4D55-95F5-7530DD43C3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2614" y="253892"/>
            <a:ext cx="797686" cy="797686"/>
          </a:xfrm>
          <a:prstGeom prst="rect">
            <a:avLst/>
          </a:prstGeom>
        </p:spPr>
      </p:pic>
      <p:sp>
        <p:nvSpPr>
          <p:cNvPr id="21" name="Title 4">
            <a:extLst>
              <a:ext uri="{FF2B5EF4-FFF2-40B4-BE49-F238E27FC236}">
                <a16:creationId xmlns:a16="http://schemas.microsoft.com/office/drawing/2014/main" id="{AD6671BF-0983-45DE-8097-8125FB8F288B}"/>
              </a:ext>
            </a:extLst>
          </p:cNvPr>
          <p:cNvSpPr>
            <a:spLocks noGrp="1"/>
          </p:cNvSpPr>
          <p:nvPr>
            <p:ph type="title"/>
          </p:nvPr>
        </p:nvSpPr>
        <p:spPr>
          <a:xfrm>
            <a:off x="736416" y="336107"/>
            <a:ext cx="11042100" cy="623400"/>
          </a:xfrm>
        </p:spPr>
        <p:txBody>
          <a:bodyPr>
            <a:normAutofit fontScale="90000"/>
          </a:bodyPr>
          <a:lstStyle/>
          <a:p>
            <a:r>
              <a:rPr lang="fr-FR" dirty="0"/>
              <a:t>18 pages personnelles toujours en activité</a:t>
            </a:r>
          </a:p>
        </p:txBody>
      </p:sp>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48</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751065" y="417712"/>
            <a:ext cx="9484667" cy="623400"/>
          </a:xfrm>
        </p:spPr>
        <p:txBody>
          <a:bodyPr>
            <a:normAutofit fontScale="90000"/>
          </a:bodyPr>
          <a:lstStyle/>
          <a:p>
            <a:r>
              <a:rPr lang="fr-FR" dirty="0"/>
              <a:t>Des entités Wikidata aux pages Wikipédia</a:t>
            </a:r>
          </a:p>
        </p:txBody>
      </p:sp>
      <p:sp>
        <p:nvSpPr>
          <p:cNvPr id="5" name="TextBox 4">
            <a:extLst>
              <a:ext uri="{FF2B5EF4-FFF2-40B4-BE49-F238E27FC236}">
                <a16:creationId xmlns:a16="http://schemas.microsoft.com/office/drawing/2014/main" id="{2E1881A3-8A5F-46F9-8DDB-BD298CCCF522}"/>
              </a:ext>
            </a:extLst>
          </p:cNvPr>
          <p:cNvSpPr txBox="1"/>
          <p:nvPr/>
        </p:nvSpPr>
        <p:spPr>
          <a:xfrm>
            <a:off x="615048" y="1471058"/>
            <a:ext cx="9367152" cy="923330"/>
          </a:xfrm>
          <a:prstGeom prst="rect">
            <a:avLst/>
          </a:prstGeom>
          <a:noFill/>
        </p:spPr>
        <p:txBody>
          <a:bodyPr wrap="square" rtlCol="0">
            <a:spAutoFit/>
          </a:bodyPr>
          <a:lstStyle/>
          <a:p>
            <a:pPr marL="285750" indent="-285750">
              <a:buFont typeface="Arial" panose="020B0604020202020204" pitchFamily="34" charset="0"/>
              <a:buChar char="•"/>
            </a:pPr>
            <a:r>
              <a:rPr lang="fr-FR" dirty="0">
                <a:highlight>
                  <a:srgbClr val="FFFFFF"/>
                </a:highlight>
              </a:rPr>
              <a:t>142 entités possèdent un identifiant Wikidata</a:t>
            </a:r>
          </a:p>
          <a:p>
            <a:pPr marL="285750" indent="-285750">
              <a:buFont typeface="Arial" panose="020B0604020202020204" pitchFamily="34" charset="0"/>
              <a:buChar char="•"/>
            </a:pPr>
            <a:r>
              <a:rPr lang="fr-FR" dirty="0">
                <a:highlight>
                  <a:srgbClr val="FFFFFF"/>
                </a:highlight>
              </a:rPr>
              <a:t>124 au moins une page Wikipédia. Si ce n’est pas le cas, l’entité Wikidata a été identifiée dans une base de données LOD (</a:t>
            </a:r>
            <a:r>
              <a:rPr lang="fr-FR" i="1" dirty="0" err="1">
                <a:highlight>
                  <a:srgbClr val="FFFFFF"/>
                </a:highlight>
              </a:rPr>
              <a:t>Linked</a:t>
            </a:r>
            <a:r>
              <a:rPr lang="fr-FR" i="1" dirty="0">
                <a:highlight>
                  <a:srgbClr val="FFFFFF"/>
                </a:highlight>
              </a:rPr>
              <a:t> Open Data</a:t>
            </a:r>
            <a:r>
              <a:rPr lang="fr-FR" dirty="0">
                <a:highlight>
                  <a:srgbClr val="FFFFFF"/>
                </a:highlight>
              </a:rPr>
              <a:t>).</a:t>
            </a: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3952013287"/>
              </p:ext>
            </p:extLst>
          </p:nvPr>
        </p:nvGraphicFramePr>
        <p:xfrm>
          <a:off x="921398" y="2847764"/>
          <a:ext cx="4657531" cy="27923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848563262"/>
              </p:ext>
            </p:extLst>
          </p:nvPr>
        </p:nvGraphicFramePr>
        <p:xfrm>
          <a:off x="5578930" y="2896912"/>
          <a:ext cx="4656802" cy="2792346"/>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11" descr="Logo&#10;&#10;Description automatically generated">
            <a:extLst>
              <a:ext uri="{FF2B5EF4-FFF2-40B4-BE49-F238E27FC236}">
                <a16:creationId xmlns:a16="http://schemas.microsoft.com/office/drawing/2014/main" id="{CE1ACA6C-0DFE-4111-A62D-84FB32564F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49</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11699" y="973394"/>
            <a:ext cx="10984575" cy="2862322"/>
          </a:xfrm>
          <a:prstGeom prst="rect">
            <a:avLst/>
          </a:prstGeom>
          <a:noFill/>
        </p:spPr>
        <p:txBody>
          <a:bodyPr wrap="square" rtlCol="0">
            <a:spAutoFit/>
          </a:bodyPr>
          <a:lstStyle/>
          <a:p>
            <a:endParaRPr lang="fr-FR" dirty="0"/>
          </a:p>
          <a:p>
            <a:r>
              <a:rPr lang="fr-FR" dirty="0"/>
              <a:t>Des contributeurs différents par langue :</a:t>
            </a:r>
          </a:p>
          <a:p>
            <a:pPr lvl="1"/>
            <a:r>
              <a:rPr lang="fr-FR" dirty="0">
                <a:sym typeface="Wingdings" panose="05000000000000000000" pitchFamily="2" charset="2"/>
              </a:rPr>
              <a:t>88% des articles haïtiens ont étés créés par le même contributeur</a:t>
            </a:r>
          </a:p>
          <a:p>
            <a:pPr marL="1200150" lvl="2" indent="-285750">
              <a:buFont typeface="Wingdings" panose="05000000000000000000" pitchFamily="2" charset="2"/>
              <a:buChar char="à"/>
            </a:pPr>
            <a:r>
              <a:rPr lang="fr-FR" dirty="0">
                <a:sym typeface="Wingdings" panose="05000000000000000000" pitchFamily="2" charset="2"/>
              </a:rPr>
              <a:t>l’administrateur de Wikipédia Haïti</a:t>
            </a:r>
          </a:p>
          <a:p>
            <a:pPr lvl="1"/>
            <a:r>
              <a:rPr lang="fr-FR" dirty="0">
                <a:sym typeface="Wingdings" panose="05000000000000000000" pitchFamily="2" charset="2"/>
              </a:rPr>
              <a:t>4 contributeurs ont écrit 30% des pages en français</a:t>
            </a:r>
          </a:p>
          <a:p>
            <a:pPr marL="1200150" lvl="2" indent="-285750">
              <a:buFont typeface="Wingdings" panose="05000000000000000000" pitchFamily="2" charset="2"/>
              <a:buChar char="à"/>
            </a:pPr>
            <a:r>
              <a:rPr lang="fr-FR" dirty="0">
                <a:sym typeface="Wingdings" panose="05000000000000000000" pitchFamily="2" charset="2"/>
              </a:rPr>
              <a:t>visibilité de la francophonie : éditeur belges et québécois</a:t>
            </a:r>
          </a:p>
          <a:p>
            <a:pPr marL="1200150" lvl="2" indent="-285750">
              <a:buFont typeface="Wingdings" panose="05000000000000000000" pitchFamily="2" charset="2"/>
              <a:buChar char="à"/>
            </a:pPr>
            <a:r>
              <a:rPr lang="fr-FR" dirty="0">
                <a:sym typeface="Wingdings" panose="05000000000000000000" pitchFamily="2" charset="2"/>
              </a:rPr>
              <a:t>souvent des amateurs d’art, de littérature et des universitaires</a:t>
            </a:r>
          </a:p>
          <a:p>
            <a:pPr lvl="1"/>
            <a:r>
              <a:rPr lang="fr-FR" dirty="0">
                <a:sym typeface="Wingdings" panose="05000000000000000000" pitchFamily="2" charset="2"/>
              </a:rPr>
              <a:t>2 contributeurs sont à l’origine de 30% des pages en anglais : </a:t>
            </a:r>
          </a:p>
          <a:p>
            <a:pPr marL="1200150" lvl="2" indent="-285750">
              <a:buFont typeface="Wingdings" panose="05000000000000000000" pitchFamily="2" charset="2"/>
              <a:buChar char="à"/>
            </a:pPr>
            <a:r>
              <a:rPr lang="fr-FR" dirty="0">
                <a:sym typeface="Wingdings" panose="05000000000000000000" pitchFamily="2" charset="2"/>
              </a:rPr>
              <a:t>contributeurs canadiens et étudiants haïtiens.</a:t>
            </a:r>
          </a:p>
          <a:p>
            <a:pPr marL="742950" lvl="1"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sp>
        <p:nvSpPr>
          <p:cNvPr id="8" name="Title 4">
            <a:extLst>
              <a:ext uri="{FF2B5EF4-FFF2-40B4-BE49-F238E27FC236}">
                <a16:creationId xmlns:a16="http://schemas.microsoft.com/office/drawing/2014/main" id="{F5894A7C-D09D-49D2-AFFF-510885F099F6}"/>
              </a:ext>
            </a:extLst>
          </p:cNvPr>
          <p:cNvSpPr txBox="1">
            <a:spLocks/>
          </p:cNvSpPr>
          <p:nvPr/>
        </p:nvSpPr>
        <p:spPr>
          <a:xfrm>
            <a:off x="588161" y="367060"/>
            <a:ext cx="10431649" cy="7132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Wikipédia, un espace à géométrie variable</a:t>
            </a:r>
          </a:p>
        </p:txBody>
      </p:sp>
      <p:pic>
        <p:nvPicPr>
          <p:cNvPr id="10" name="Picture 9">
            <a:extLst>
              <a:ext uri="{FF2B5EF4-FFF2-40B4-BE49-F238E27FC236}">
                <a16:creationId xmlns:a16="http://schemas.microsoft.com/office/drawing/2014/main" id="{5393C3A7-D017-4880-B17E-B127BC787ED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11" name="Picture 10" descr="Logo&#10;&#10;Description automatically generated">
            <a:extLst>
              <a:ext uri="{FF2B5EF4-FFF2-40B4-BE49-F238E27FC236}">
                <a16:creationId xmlns:a16="http://schemas.microsoft.com/office/drawing/2014/main" id="{AEFAB731-6758-40D7-BADB-AA890B96B8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graphicFrame>
        <p:nvGraphicFramePr>
          <p:cNvPr id="9" name="Chart 8">
            <a:extLst>
              <a:ext uri="{FF2B5EF4-FFF2-40B4-BE49-F238E27FC236}">
                <a16:creationId xmlns:a16="http://schemas.microsoft.com/office/drawing/2014/main" id="{3251E15B-FC1C-4465-8068-150E3D0F1F5D}"/>
              </a:ext>
            </a:extLst>
          </p:cNvPr>
          <p:cNvGraphicFramePr>
            <a:graphicFrameLocks/>
          </p:cNvGraphicFramePr>
          <p:nvPr>
            <p:extLst>
              <p:ext uri="{D42A27DB-BD31-4B8C-83A1-F6EECF244321}">
                <p14:modId xmlns:p14="http://schemas.microsoft.com/office/powerpoint/2010/main" val="750733126"/>
              </p:ext>
            </p:extLst>
          </p:nvPr>
        </p:nvGraphicFramePr>
        <p:xfrm>
          <a:off x="5229886" y="3613666"/>
          <a:ext cx="5046322" cy="292524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79736EDC-6452-408A-BCAF-A72FC4EE8B04}"/>
              </a:ext>
            </a:extLst>
          </p:cNvPr>
          <p:cNvGraphicFramePr>
            <a:graphicFrameLocks/>
          </p:cNvGraphicFramePr>
          <p:nvPr>
            <p:extLst>
              <p:ext uri="{D42A27DB-BD31-4B8C-83A1-F6EECF244321}">
                <p14:modId xmlns:p14="http://schemas.microsoft.com/office/powerpoint/2010/main" val="2068136925"/>
              </p:ext>
            </p:extLst>
          </p:nvPr>
        </p:nvGraphicFramePr>
        <p:xfrm>
          <a:off x="1043187" y="3613666"/>
          <a:ext cx="4343132" cy="280497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160060"/>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171451"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5103095-DAA4-490D-8101-6D0453299876}"/>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
        <p:nvSpPr>
          <p:cNvPr id="4" name="ZoneTexte 3">
            <a:extLst>
              <a:ext uri="{FF2B5EF4-FFF2-40B4-BE49-F238E27FC236}">
                <a16:creationId xmlns:a16="http://schemas.microsoft.com/office/drawing/2014/main" id="{50129078-1390-4B1F-ACD4-45561F741BE8}"/>
              </a:ext>
            </a:extLst>
          </p:cNvPr>
          <p:cNvSpPr txBox="1"/>
          <p:nvPr/>
        </p:nvSpPr>
        <p:spPr>
          <a:xfrm>
            <a:off x="789038" y="558159"/>
            <a:ext cx="9837175" cy="2308324"/>
          </a:xfrm>
          <a:prstGeom prst="rect">
            <a:avLst/>
          </a:prstGeom>
          <a:noFill/>
        </p:spPr>
        <p:txBody>
          <a:bodyPr wrap="square">
            <a:spAutoFit/>
          </a:bodyPr>
          <a:lstStyle/>
          <a:p>
            <a:pPr marL="285750" indent="-285750">
              <a:buFont typeface="Arial" panose="020B0604020202020204" pitchFamily="34" charset="0"/>
              <a:buChar char="•"/>
            </a:pPr>
            <a:r>
              <a:rPr lang="fr-FR" dirty="0">
                <a:sym typeface="Wingdings" panose="05000000000000000000" pitchFamily="2" charset="2"/>
              </a:rPr>
              <a:t>Concernant le référencement dans Wikipédia : </a:t>
            </a:r>
          </a:p>
          <a:p>
            <a:pPr lvl="1"/>
            <a:r>
              <a:rPr lang="fr-FR" dirty="0">
                <a:sym typeface="Wingdings" panose="05000000000000000000" pitchFamily="2" charset="2"/>
              </a:rPr>
              <a:t> Aucun article haïtien n’est pointé par d’autres articles</a:t>
            </a:r>
          </a:p>
          <a:p>
            <a:pPr lvl="1"/>
            <a:r>
              <a:rPr lang="fr-FR" dirty="0">
                <a:sym typeface="Wingdings" panose="05000000000000000000" pitchFamily="2" charset="2"/>
              </a:rPr>
              <a:t> Le Wikipédia français réfère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de mises à jour, les pages en français sont les plus dynamiques, suivies des pages anglaises, enfin haïtiennes.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 Les articles datent en moyenne d’il y a 9 à 10 ans, seulement 5% n’ont pas étés modifiés depuis. </a:t>
            </a:r>
          </a:p>
        </p:txBody>
      </p:sp>
      <p:pic>
        <p:nvPicPr>
          <p:cNvPr id="6" name="Picture 9">
            <a:extLst>
              <a:ext uri="{FF2B5EF4-FFF2-40B4-BE49-F238E27FC236}">
                <a16:creationId xmlns:a16="http://schemas.microsoft.com/office/drawing/2014/main" id="{6DD3739B-8561-48A5-A4FF-DDB656B3B3D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73394"/>
            <a:ext cx="1209868" cy="5382956"/>
          </a:xfrm>
          <a:prstGeom prst="rect">
            <a:avLst/>
          </a:prstGeom>
        </p:spPr>
      </p:pic>
      <p:pic>
        <p:nvPicPr>
          <p:cNvPr id="7" name="Picture 10" descr="Logo&#10;&#10;Description automatically generated">
            <a:extLst>
              <a:ext uri="{FF2B5EF4-FFF2-40B4-BE49-F238E27FC236}">
                <a16:creationId xmlns:a16="http://schemas.microsoft.com/office/drawing/2014/main" id="{2F38DAC6-6308-4D12-AC48-17961889F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6071" y="75206"/>
            <a:ext cx="1023206" cy="965906"/>
          </a:xfrm>
          <a:prstGeom prst="rect">
            <a:avLst/>
          </a:prstGeom>
        </p:spPr>
      </p:pic>
      <p:graphicFrame>
        <p:nvGraphicFramePr>
          <p:cNvPr id="9" name="Chart 8">
            <a:extLst>
              <a:ext uri="{FF2B5EF4-FFF2-40B4-BE49-F238E27FC236}">
                <a16:creationId xmlns:a16="http://schemas.microsoft.com/office/drawing/2014/main" id="{2DE25D07-8C69-4954-B386-F35DD5E4362B}"/>
              </a:ext>
            </a:extLst>
          </p:cNvPr>
          <p:cNvGraphicFramePr>
            <a:graphicFrameLocks/>
          </p:cNvGraphicFramePr>
          <p:nvPr>
            <p:extLst>
              <p:ext uri="{D42A27DB-BD31-4B8C-83A1-F6EECF244321}">
                <p14:modId xmlns:p14="http://schemas.microsoft.com/office/powerpoint/2010/main" val="4233902686"/>
              </p:ext>
            </p:extLst>
          </p:nvPr>
        </p:nvGraphicFramePr>
        <p:xfrm>
          <a:off x="510544" y="3055401"/>
          <a:ext cx="4927695" cy="32961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E239D26E-0DAD-48B9-8BD0-89E862203522}"/>
              </a:ext>
            </a:extLst>
          </p:cNvPr>
          <p:cNvGraphicFramePr>
            <a:graphicFrameLocks/>
          </p:cNvGraphicFramePr>
          <p:nvPr>
            <p:extLst>
              <p:ext uri="{D42A27DB-BD31-4B8C-83A1-F6EECF244321}">
                <p14:modId xmlns:p14="http://schemas.microsoft.com/office/powerpoint/2010/main" val="3715237158"/>
              </p:ext>
            </p:extLst>
          </p:nvPr>
        </p:nvGraphicFramePr>
        <p:xfrm>
          <a:off x="5438239" y="3055401"/>
          <a:ext cx="4918587" cy="324444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2852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7CF27E7-3140-4FC3-8F9A-6EC63EBF3C55}"/>
              </a:ext>
            </a:extLst>
          </p:cNvPr>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3" name="Image 2" descr="IRAM-graph_simitxt">
            <a:extLst>
              <a:ext uri="{FF2B5EF4-FFF2-40B4-BE49-F238E27FC236}">
                <a16:creationId xmlns:a16="http://schemas.microsoft.com/office/drawing/2014/main" id="{BC813317-A02A-4356-A97B-CAD15253AD55}"/>
              </a:ext>
            </a:extLst>
          </p:cNvPr>
          <p:cNvPicPr/>
          <p:nvPr/>
        </p:nvPicPr>
        <p:blipFill rotWithShape="1">
          <a:blip r:embed="rId2">
            <a:extLst>
              <a:ext uri="{28A0092B-C50C-407E-A947-70E740481C1C}">
                <a14:useLocalDpi xmlns:a14="http://schemas.microsoft.com/office/drawing/2010/main" val="0"/>
              </a:ext>
            </a:extLst>
          </a:blip>
          <a:srcRect l="2944" t="3635" r="2014" b="3434"/>
          <a:stretch/>
        </p:blipFill>
        <p:spPr bwMode="auto">
          <a:xfrm>
            <a:off x="766521" y="1224577"/>
            <a:ext cx="5472547" cy="5314335"/>
          </a:xfrm>
          <a:prstGeom prst="rect">
            <a:avLst/>
          </a:prstGeom>
        </p:spPr>
      </p:pic>
      <p:pic>
        <p:nvPicPr>
          <p:cNvPr id="5" name="Picture 9">
            <a:extLst>
              <a:ext uri="{FF2B5EF4-FFF2-40B4-BE49-F238E27FC236}">
                <a16:creationId xmlns:a16="http://schemas.microsoft.com/office/drawing/2014/main" id="{7E1ADDFC-963C-4A93-BD26-AFD2DA13F34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sp>
        <p:nvSpPr>
          <p:cNvPr id="6" name="Title 4">
            <a:extLst>
              <a:ext uri="{FF2B5EF4-FFF2-40B4-BE49-F238E27FC236}">
                <a16:creationId xmlns:a16="http://schemas.microsoft.com/office/drawing/2014/main" id="{A4A24E80-6D96-494A-80A3-B4F7568A56B5}"/>
              </a:ext>
            </a:extLst>
          </p:cNvPr>
          <p:cNvSpPr txBox="1">
            <a:spLocks/>
          </p:cNvSpPr>
          <p:nvPr/>
        </p:nvSpPr>
        <p:spPr>
          <a:xfrm>
            <a:off x="298051" y="324299"/>
            <a:ext cx="10183429" cy="62340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000" dirty="0"/>
              <a:t>Les espaces biographiques du Spla et d’</a:t>
            </a:r>
            <a:r>
              <a:rPr lang="fr-FR" sz="4000" i="1" dirty="0"/>
              <a:t>île-en-île</a:t>
            </a:r>
          </a:p>
        </p:txBody>
      </p:sp>
      <p:sp>
        <p:nvSpPr>
          <p:cNvPr id="4" name="TextBox 3">
            <a:extLst>
              <a:ext uri="{FF2B5EF4-FFF2-40B4-BE49-F238E27FC236}">
                <a16:creationId xmlns:a16="http://schemas.microsoft.com/office/drawing/2014/main" id="{1A68E672-8B9A-45A7-B165-353F48BCA205}"/>
              </a:ext>
            </a:extLst>
          </p:cNvPr>
          <p:cNvSpPr txBox="1"/>
          <p:nvPr/>
        </p:nvSpPr>
        <p:spPr>
          <a:xfrm>
            <a:off x="6465621" y="3797370"/>
            <a:ext cx="4289957" cy="1477328"/>
          </a:xfrm>
          <a:prstGeom prst="rect">
            <a:avLst/>
          </a:prstGeom>
          <a:noFill/>
        </p:spPr>
        <p:txBody>
          <a:bodyPr wrap="none" rtlCol="0">
            <a:spAutoFit/>
          </a:bodyPr>
          <a:lstStyle/>
          <a:p>
            <a:r>
              <a:rPr lang="fr-FR" dirty="0"/>
              <a:t>Une description des « parcours de vie » :</a:t>
            </a:r>
          </a:p>
          <a:p>
            <a:pPr marL="285750" indent="-285750">
              <a:buFontTx/>
              <a:buChar char="-"/>
            </a:pPr>
            <a:r>
              <a:rPr lang="fr-FR" dirty="0"/>
              <a:t>Le contexte de naissance </a:t>
            </a:r>
          </a:p>
          <a:p>
            <a:pPr marL="285750" indent="-285750">
              <a:buFontTx/>
              <a:buChar char="-"/>
            </a:pPr>
            <a:r>
              <a:rPr lang="fr-FR" dirty="0"/>
              <a:t>Le parcours académique</a:t>
            </a:r>
          </a:p>
          <a:p>
            <a:pPr marL="285750" indent="-285750">
              <a:buFontTx/>
              <a:buChar char="-"/>
            </a:pPr>
            <a:r>
              <a:rPr lang="fr-FR" dirty="0"/>
              <a:t>Les conditions d’accès à la vie littéraire</a:t>
            </a:r>
          </a:p>
          <a:p>
            <a:pPr marL="285750" indent="-285750">
              <a:buFontTx/>
              <a:buChar char="-"/>
            </a:pPr>
            <a:r>
              <a:rPr lang="fr-FR" dirty="0"/>
              <a:t>Spécialisations</a:t>
            </a:r>
          </a:p>
        </p:txBody>
      </p:sp>
      <p:pic>
        <p:nvPicPr>
          <p:cNvPr id="9" name="Graphic 8">
            <a:extLst>
              <a:ext uri="{FF2B5EF4-FFF2-40B4-BE49-F238E27FC236}">
                <a16:creationId xmlns:a16="http://schemas.microsoft.com/office/drawing/2014/main" id="{157C074B-D9B2-4325-8734-D123267702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7" name="ZoneTexte 6">
            <a:extLst>
              <a:ext uri="{FF2B5EF4-FFF2-40B4-BE49-F238E27FC236}">
                <a16:creationId xmlns:a16="http://schemas.microsoft.com/office/drawing/2014/main" id="{5C97A368-F385-4E08-9E52-15B712B4FEB2}"/>
              </a:ext>
            </a:extLst>
          </p:cNvPr>
          <p:cNvSpPr txBox="1"/>
          <p:nvPr/>
        </p:nvSpPr>
        <p:spPr>
          <a:xfrm>
            <a:off x="6518415" y="2427076"/>
            <a:ext cx="4463716" cy="1200329"/>
          </a:xfrm>
          <a:prstGeom prst="rect">
            <a:avLst/>
          </a:prstGeom>
          <a:noFill/>
        </p:spPr>
        <p:txBody>
          <a:bodyPr wrap="square" rtlCol="0">
            <a:spAutoFit/>
          </a:bodyPr>
          <a:lstStyle/>
          <a:p>
            <a:r>
              <a:rPr lang="fr-FR" dirty="0"/>
              <a:t>Analyse de similitude du corpus entier réalisée sous IRaMuTeQ, fréquence &gt;= 50 soit 150 formes actives, indice de cooccurrence, halos communautaires</a:t>
            </a:r>
          </a:p>
        </p:txBody>
      </p:sp>
    </p:spTree>
    <p:extLst>
      <p:ext uri="{BB962C8B-B14F-4D97-AF65-F5344CB8AC3E}">
        <p14:creationId xmlns:p14="http://schemas.microsoft.com/office/powerpoint/2010/main" val="35827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9256B644-ED91-45A0-9BF0-FCAC5BD23B51}"/>
              </a:ext>
            </a:extLst>
          </p:cNvPr>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4" name="Image 3" descr="IRAM-AFC_actives">
            <a:extLst>
              <a:ext uri="{FF2B5EF4-FFF2-40B4-BE49-F238E27FC236}">
                <a16:creationId xmlns:a16="http://schemas.microsoft.com/office/drawing/2014/main" id="{84BF6A7A-3337-4FE7-98C8-D42F1DABD9B3}"/>
              </a:ext>
            </a:extLst>
          </p:cNvPr>
          <p:cNvPicPr/>
          <p:nvPr/>
        </p:nvPicPr>
        <p:blipFill rotWithShape="1">
          <a:blip r:embed="rId2">
            <a:extLst>
              <a:ext uri="{28A0092B-C50C-407E-A947-70E740481C1C}">
                <a14:useLocalDpi xmlns:a14="http://schemas.microsoft.com/office/drawing/2010/main" val="0"/>
              </a:ext>
            </a:extLst>
          </a:blip>
          <a:srcRect t="13378" r="5576" b="965"/>
          <a:stretch/>
        </p:blipFill>
        <p:spPr bwMode="auto">
          <a:xfrm>
            <a:off x="3891506" y="1160215"/>
            <a:ext cx="7090625" cy="5697785"/>
          </a:xfrm>
          <a:prstGeom prst="rect">
            <a:avLst/>
          </a:prstGeom>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443E4815-1DF5-4200-A52C-9BDD08BA0962}"/>
              </a:ext>
            </a:extLst>
          </p:cNvPr>
          <p:cNvSpPr txBox="1">
            <a:spLocks/>
          </p:cNvSpPr>
          <p:nvPr/>
        </p:nvSpPr>
        <p:spPr>
          <a:xfrm>
            <a:off x="489513" y="497854"/>
            <a:ext cx="8520600" cy="6234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Analyse factorielle des notices</a:t>
            </a:r>
          </a:p>
        </p:txBody>
      </p:sp>
      <p:pic>
        <p:nvPicPr>
          <p:cNvPr id="6" name="Picture 5">
            <a:extLst>
              <a:ext uri="{FF2B5EF4-FFF2-40B4-BE49-F238E27FC236}">
                <a16:creationId xmlns:a16="http://schemas.microsoft.com/office/drawing/2014/main" id="{ABAA70DE-247D-4A86-A39D-F1F94C2A94B9}"/>
              </a:ext>
            </a:extLst>
          </p:cNvPr>
          <p:cNvPicPr>
            <a:picLocks noChangeAspect="1"/>
          </p:cNvPicPr>
          <p:nvPr/>
        </p:nvPicPr>
        <p:blipFill>
          <a:blip r:embed="rId3"/>
          <a:stretch>
            <a:fillRect/>
          </a:stretch>
        </p:blipFill>
        <p:spPr>
          <a:xfrm>
            <a:off x="176635" y="3067510"/>
            <a:ext cx="3714871" cy="2630275"/>
          </a:xfrm>
          <a:prstGeom prst="rect">
            <a:avLst/>
          </a:prstGeom>
        </p:spPr>
      </p:pic>
      <p:sp>
        <p:nvSpPr>
          <p:cNvPr id="8" name="Rectangle 7">
            <a:extLst>
              <a:ext uri="{FF2B5EF4-FFF2-40B4-BE49-F238E27FC236}">
                <a16:creationId xmlns:a16="http://schemas.microsoft.com/office/drawing/2014/main" id="{6199203A-DD6A-4948-A84D-0FFA1F52D799}"/>
              </a:ext>
            </a:extLst>
          </p:cNvPr>
          <p:cNvSpPr/>
          <p:nvPr/>
        </p:nvSpPr>
        <p:spPr>
          <a:xfrm>
            <a:off x="489513" y="1762362"/>
            <a:ext cx="3089115" cy="646331"/>
          </a:xfrm>
          <a:prstGeom prst="rect">
            <a:avLst/>
          </a:prstGeom>
        </p:spPr>
        <p:txBody>
          <a:bodyPr wrap="none">
            <a:spAutoFit/>
          </a:bodyPr>
          <a:lstStyle/>
          <a:p>
            <a:r>
              <a:rPr lang="fr-FR" dirty="0"/>
              <a:t>Classification de Max Reinert</a:t>
            </a:r>
          </a:p>
          <a:p>
            <a:r>
              <a:rPr lang="fr-FR" dirty="0"/>
              <a:t> et AFC sur variables actives</a:t>
            </a:r>
          </a:p>
        </p:txBody>
      </p:sp>
      <p:pic>
        <p:nvPicPr>
          <p:cNvPr id="10" name="Picture 9">
            <a:extLst>
              <a:ext uri="{FF2B5EF4-FFF2-40B4-BE49-F238E27FC236}">
                <a16:creationId xmlns:a16="http://schemas.microsoft.com/office/drawing/2014/main" id="{B659D045-4C84-4FB7-A8A1-B85F46E84C7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1" name="Graphic 10">
            <a:extLst>
              <a:ext uri="{FF2B5EF4-FFF2-40B4-BE49-F238E27FC236}">
                <a16:creationId xmlns:a16="http://schemas.microsoft.com/office/drawing/2014/main" id="{22C888D3-3B5D-4BDC-98BE-3489C5E121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84727"/>
            <a:ext cx="1102544" cy="1102544"/>
          </a:xfrm>
          <a:prstGeom prst="rect">
            <a:avLst/>
          </a:prstGeom>
        </p:spPr>
      </p:pic>
    </p:spTree>
    <p:extLst>
      <p:ext uri="{BB962C8B-B14F-4D97-AF65-F5344CB8AC3E}">
        <p14:creationId xmlns:p14="http://schemas.microsoft.com/office/powerpoint/2010/main" val="193027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5" name="Image 4" descr="IRAM-AFC_illustratives">
            <a:extLst>
              <a:ext uri="{FF2B5EF4-FFF2-40B4-BE49-F238E27FC236}">
                <a16:creationId xmlns:a16="http://schemas.microsoft.com/office/drawing/2014/main" id="{1D1898D6-5C71-4201-BDD6-5C3B3839618A}"/>
              </a:ext>
            </a:extLst>
          </p:cNvPr>
          <p:cNvPicPr/>
          <p:nvPr/>
        </p:nvPicPr>
        <p:blipFill rotWithShape="1">
          <a:blip r:embed="rId2">
            <a:extLst>
              <a:ext uri="{28A0092B-C50C-407E-A947-70E740481C1C}">
                <a14:useLocalDpi xmlns:a14="http://schemas.microsoft.com/office/drawing/2010/main" val="0"/>
              </a:ext>
            </a:extLst>
          </a:blip>
          <a:srcRect l="8903" t="13100" r="5222" b="16163"/>
          <a:stretch/>
        </p:blipFill>
        <p:spPr bwMode="auto">
          <a:xfrm>
            <a:off x="838200" y="1755762"/>
            <a:ext cx="6315131" cy="4860121"/>
          </a:xfrm>
          <a:prstGeom prst="rect">
            <a:avLst/>
          </a:prstGeom>
          <a:extLst>
            <a:ext uri="{53640926-AAD7-44D8-BBD7-CCE9431645EC}">
              <a14:shadowObscured xmlns:a14="http://schemas.microsoft.com/office/drawing/2010/main"/>
            </a:ext>
          </a:extLst>
        </p:spPr>
      </p:pic>
      <p:sp>
        <p:nvSpPr>
          <p:cNvPr id="6" name="Title 4">
            <a:extLst>
              <a:ext uri="{FF2B5EF4-FFF2-40B4-BE49-F238E27FC236}">
                <a16:creationId xmlns:a16="http://schemas.microsoft.com/office/drawing/2014/main" id="{D8D92734-F3A6-4DFD-A9C9-9E66F3F763A5}"/>
              </a:ext>
            </a:extLst>
          </p:cNvPr>
          <p:cNvSpPr txBox="1">
            <a:spLocks/>
          </p:cNvSpPr>
          <p:nvPr/>
        </p:nvSpPr>
        <p:spPr>
          <a:xfrm>
            <a:off x="311699" y="351557"/>
            <a:ext cx="10670432" cy="64633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latin typeface="TimesNewRomanPSMT"/>
              </a:rPr>
              <a:t>Des profils variés</a:t>
            </a:r>
            <a:endParaRPr lang="fr-FR" sz="4000" dirty="0"/>
          </a:p>
        </p:txBody>
      </p:sp>
      <p:pic>
        <p:nvPicPr>
          <p:cNvPr id="11" name="Picture 9">
            <a:extLst>
              <a:ext uri="{FF2B5EF4-FFF2-40B4-BE49-F238E27FC236}">
                <a16:creationId xmlns:a16="http://schemas.microsoft.com/office/drawing/2014/main" id="{A3459BB5-EFBF-496A-AB4F-354BF906E84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1199535"/>
            <a:ext cx="1209868" cy="5156815"/>
          </a:xfrm>
          <a:prstGeom prst="rect">
            <a:avLst/>
          </a:prstGeom>
        </p:spPr>
      </p:pic>
      <p:pic>
        <p:nvPicPr>
          <p:cNvPr id="12" name="Graphic 11">
            <a:extLst>
              <a:ext uri="{FF2B5EF4-FFF2-40B4-BE49-F238E27FC236}">
                <a16:creationId xmlns:a16="http://schemas.microsoft.com/office/drawing/2014/main" id="{B4A4703C-7B78-41DA-B23B-EEA71F32683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84727"/>
            <a:ext cx="1102544" cy="1102544"/>
          </a:xfrm>
          <a:prstGeom prst="rect">
            <a:avLst/>
          </a:prstGeom>
        </p:spPr>
      </p:pic>
      <p:sp>
        <p:nvSpPr>
          <p:cNvPr id="10" name="ZoneTexte 9">
            <a:extLst>
              <a:ext uri="{FF2B5EF4-FFF2-40B4-BE49-F238E27FC236}">
                <a16:creationId xmlns:a16="http://schemas.microsoft.com/office/drawing/2014/main" id="{9037D625-6A7A-4A3B-B77C-3176BF851207}"/>
              </a:ext>
            </a:extLst>
          </p:cNvPr>
          <p:cNvSpPr txBox="1"/>
          <p:nvPr/>
        </p:nvSpPr>
        <p:spPr>
          <a:xfrm>
            <a:off x="5235390" y="1282167"/>
            <a:ext cx="8761964" cy="1477328"/>
          </a:xfrm>
          <a:prstGeom prst="rect">
            <a:avLst/>
          </a:prstGeom>
          <a:noFill/>
        </p:spPr>
        <p:txBody>
          <a:bodyPr wrap="square">
            <a:spAutoFit/>
          </a:bodyPr>
          <a:lstStyle/>
          <a:p>
            <a:pPr marL="285750" indent="-285750">
              <a:buFont typeface="Arial" panose="020B0604020202020204" pitchFamily="34" charset="0"/>
              <a:buChar char="•"/>
            </a:pPr>
            <a:r>
              <a:rPr lang="fr-FR" b="1" dirty="0"/>
              <a:t>profil violet : </a:t>
            </a:r>
            <a:r>
              <a:rPr lang="fr-FR" dirty="0"/>
              <a:t>notices Spla, courtes.</a:t>
            </a:r>
          </a:p>
          <a:p>
            <a:r>
              <a:rPr lang="fr-FR" dirty="0">
                <a:sym typeface="Wingdings" panose="05000000000000000000" pitchFamily="2" charset="2"/>
              </a:rPr>
              <a:t> </a:t>
            </a:r>
            <a:r>
              <a:rPr lang="fr-FR" dirty="0"/>
              <a:t>événements professionnels mis en exergues. </a:t>
            </a:r>
          </a:p>
          <a:p>
            <a:pPr marL="285750" indent="-285750">
              <a:buFont typeface="Arial" panose="020B0604020202020204" pitchFamily="34" charset="0"/>
              <a:buChar char="•"/>
            </a:pPr>
            <a:r>
              <a:rPr lang="fr-FR" b="1" dirty="0"/>
              <a:t>profil rouge </a:t>
            </a:r>
            <a:r>
              <a:rPr lang="fr-FR" dirty="0"/>
              <a:t>:</a:t>
            </a:r>
            <a:r>
              <a:rPr lang="fr-FR" b="1" dirty="0"/>
              <a:t> </a:t>
            </a:r>
            <a:r>
              <a:rPr lang="fr-FR" dirty="0"/>
              <a:t>notices île-en-île, moyennes et longues.</a:t>
            </a:r>
          </a:p>
          <a:p>
            <a:r>
              <a:rPr lang="fr-FR" dirty="0">
                <a:sym typeface="Wingdings" panose="05000000000000000000" pitchFamily="2" charset="2"/>
              </a:rPr>
              <a:t> bibliographie, distinctions, parcours académique, etc.</a:t>
            </a:r>
            <a:endParaRPr lang="fr-FR" dirty="0"/>
          </a:p>
          <a:p>
            <a:pPr marL="285750" indent="-285750">
              <a:buFont typeface="Arial" panose="020B0604020202020204" pitchFamily="34" charset="0"/>
              <a:buChar char="•"/>
            </a:pPr>
            <a:r>
              <a:rPr lang="fr-FR" b="1" dirty="0"/>
              <a:t>profils bleus et verts </a:t>
            </a:r>
            <a:r>
              <a:rPr lang="fr-FR" dirty="0"/>
              <a:t>se mélangent au sein des notices. </a:t>
            </a: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75894"/>
            <a:ext cx="10515600" cy="794935"/>
          </a:xfrm>
        </p:spPr>
        <p:txBody>
          <a:bodyPr>
            <a:normAutofit/>
          </a:bodyPr>
          <a:lstStyle/>
          <a:p>
            <a:r>
              <a:rPr lang="fr-FR" sz="4000" dirty="0"/>
              <a:t>Mieux décrire les auteurs émergeants </a:t>
            </a:r>
          </a:p>
        </p:txBody>
      </p:sp>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516323"/>
            <a:ext cx="10515600" cy="2118032"/>
          </a:xfrm>
        </p:spPr>
        <p:txBody>
          <a:bodyPr>
            <a:normAutofit/>
          </a:bodyPr>
          <a:lstStyle/>
          <a:p>
            <a:r>
              <a:rPr lang="fr-FR" sz="1800" dirty="0"/>
              <a:t>Une littérature en train de se faire, peu normalisée…</a:t>
            </a:r>
          </a:p>
          <a:p>
            <a:r>
              <a:rPr lang="fr-FR" sz="1800" dirty="0"/>
              <a:t>Un « crawl » est un flot de données qui risque sans indexation de ne pas permettre d’analyses</a:t>
            </a:r>
          </a:p>
          <a:p>
            <a:r>
              <a:rPr lang="fr-FR" sz="1800" dirty="0"/>
              <a:t>Une multitude de canaux, une multitude de discours…</a:t>
            </a:r>
          </a:p>
          <a:p>
            <a:r>
              <a:rPr lang="fr-FR" sz="1800" dirty="0"/>
              <a:t>Une notice biographique traduit un intérêt par les pairs. Elle contient par ailleurs de nombreuses informations textuelles telles que des dates de naissance et de décès. </a:t>
            </a:r>
          </a:p>
          <a:p>
            <a:r>
              <a:rPr lang="fr-FR" sz="1800" dirty="0"/>
              <a:t>Extraire des routines discursives ?</a:t>
            </a:r>
          </a:p>
          <a:p>
            <a:endParaRPr lang="fr-FR" sz="2000" dirty="0"/>
          </a:p>
        </p:txBody>
      </p:sp>
      <p:sp>
        <p:nvSpPr>
          <p:cNvPr id="14" name="TextBox 13">
            <a:extLst>
              <a:ext uri="{FF2B5EF4-FFF2-40B4-BE49-F238E27FC236}">
                <a16:creationId xmlns:a16="http://schemas.microsoft.com/office/drawing/2014/main" id="{C2B9AE10-C5ED-4C28-8496-4B8E82D8D73E}"/>
              </a:ext>
            </a:extLst>
          </p:cNvPr>
          <p:cNvSpPr txBox="1"/>
          <p:nvPr/>
        </p:nvSpPr>
        <p:spPr>
          <a:xfrm>
            <a:off x="4500215" y="4009998"/>
            <a:ext cx="6439327" cy="369332"/>
          </a:xfrm>
          <a:prstGeom prst="rect">
            <a:avLst/>
          </a:prstGeom>
          <a:solidFill>
            <a:srgbClr val="44546A"/>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Calisto MT"/>
                <a:ea typeface="+mn-ea"/>
                <a:cs typeface="+mn-cs"/>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612594" y="4986584"/>
            <a:ext cx="7920729" cy="1331647"/>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Quels peuvent être les apports du TAL?</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Repérage d’entités nommées : lieux, noms propres</a:t>
            </a: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Calisto MT"/>
                <a:ea typeface="+mn-ea"/>
                <a:cs typeface="+mn-cs"/>
              </a:rPr>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13E31D-E2AB-40D1-8B51-AFA5AFEF393A}"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effectLst/>
              <a:uLnTx/>
              <a:uFillTx/>
              <a:latin typeface="Calisto MT"/>
              <a:ea typeface="+mn-ea"/>
              <a:cs typeface="+mn-cs"/>
            </a:endParaRPr>
          </a:p>
        </p:txBody>
      </p:sp>
      <p:pic>
        <p:nvPicPr>
          <p:cNvPr id="8" name="Picture 3">
            <a:extLst>
              <a:ext uri="{FF2B5EF4-FFF2-40B4-BE49-F238E27FC236}">
                <a16:creationId xmlns:a16="http://schemas.microsoft.com/office/drawing/2014/main" id="{B41D476F-C6E2-4B14-8040-00EEBC9773C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2082E29E-DDB8-4A02-83F0-230DC536FF5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638175"/>
            <a:ext cx="11137490" cy="854300"/>
          </a:xfrm>
        </p:spPr>
        <p:txBody>
          <a:bodyPr>
            <a:normAutofit/>
          </a:bodyPr>
          <a:lstStyle/>
          <a:p>
            <a:r>
              <a:rPr lang="fr-FR" sz="4000" dirty="0"/>
              <a:t>Obtenir des données biographiques…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133503" y="1927889"/>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55</a:t>
            </a:fld>
            <a:endParaRPr lang="en-US" dirty="0"/>
          </a:p>
        </p:txBody>
      </p:sp>
      <p:pic>
        <p:nvPicPr>
          <p:cNvPr id="8" name="Picture 3">
            <a:extLst>
              <a:ext uri="{FF2B5EF4-FFF2-40B4-BE49-F238E27FC236}">
                <a16:creationId xmlns:a16="http://schemas.microsoft.com/office/drawing/2014/main" id="{51E0CF4F-6AD7-43E2-84D0-AB0875488FA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9" name="Graphic 6">
            <a:extLst>
              <a:ext uri="{FF2B5EF4-FFF2-40B4-BE49-F238E27FC236}">
                <a16:creationId xmlns:a16="http://schemas.microsoft.com/office/drawing/2014/main" id="{F3766D05-F776-46D3-B4E6-9ECF301A365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247690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Lier les biographies sur des entités plus vastes…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56</a:t>
            </a:fld>
            <a:endParaRPr lang="en-US" dirty="0"/>
          </a:p>
        </p:txBody>
      </p:sp>
      <p:pic>
        <p:nvPicPr>
          <p:cNvPr id="16" name="Picture 3">
            <a:extLst>
              <a:ext uri="{FF2B5EF4-FFF2-40B4-BE49-F238E27FC236}">
                <a16:creationId xmlns:a16="http://schemas.microsoft.com/office/drawing/2014/main" id="{246E2879-3E39-4B41-838F-19B391F5F1A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7" name="Graphic 6">
            <a:extLst>
              <a:ext uri="{FF2B5EF4-FFF2-40B4-BE49-F238E27FC236}">
                <a16:creationId xmlns:a16="http://schemas.microsoft.com/office/drawing/2014/main" id="{F47E3583-1D83-41B7-B0D4-4B818D80ED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82131" y="121699"/>
            <a:ext cx="1037065" cy="1037065"/>
          </a:xfrm>
          <a:prstGeom prst="rect">
            <a:avLst/>
          </a:prstGeom>
        </p:spPr>
      </p:pic>
    </p:spTree>
    <p:extLst>
      <p:ext uri="{BB962C8B-B14F-4D97-AF65-F5344CB8AC3E}">
        <p14:creationId xmlns:p14="http://schemas.microsoft.com/office/powerpoint/2010/main" val="125069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Un espace encore à explorer </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57</a:t>
            </a:fld>
            <a:endParaRPr lang="en-US" dirty="0"/>
          </a:p>
        </p:txBody>
      </p:sp>
      <p:sp>
        <p:nvSpPr>
          <p:cNvPr id="7" name="Content Placeholder 6">
            <a:extLst>
              <a:ext uri="{FF2B5EF4-FFF2-40B4-BE49-F238E27FC236}">
                <a16:creationId xmlns:a16="http://schemas.microsoft.com/office/drawing/2014/main" id="{5A3F0D4D-F3B0-4895-B23C-94296301E7CC}"/>
              </a:ext>
            </a:extLst>
          </p:cNvPr>
          <p:cNvSpPr>
            <a:spLocks noGrp="1"/>
          </p:cNvSpPr>
          <p:nvPr>
            <p:ph idx="1"/>
          </p:nvPr>
        </p:nvSpPr>
        <p:spPr>
          <a:xfrm>
            <a:off x="838200" y="1825625"/>
            <a:ext cx="10515600" cy="1814390"/>
          </a:xfrm>
        </p:spPr>
        <p:txBody>
          <a:bodyPr>
            <a:normAutofit/>
          </a:bodyPr>
          <a:lstStyle/>
          <a:p>
            <a:r>
              <a:rPr lang="fr-FR" sz="2200" dirty="0"/>
              <a:t>La porte fermée de Facebook</a:t>
            </a:r>
          </a:p>
          <a:p>
            <a:r>
              <a:rPr lang="fr-FR" sz="2200" dirty="0"/>
              <a:t>Twitter, un espace littéraire à 280 caractère ? </a:t>
            </a:r>
            <a:r>
              <a:rPr lang="fr-FR" sz="2200" dirty="0">
                <a:hlinkClick r:id="rId2"/>
              </a:rPr>
              <a:t>#covidpoème</a:t>
            </a:r>
            <a:endParaRPr lang="fr-FR" sz="2200" dirty="0"/>
          </a:p>
          <a:p>
            <a:r>
              <a:rPr lang="fr-FR" sz="2200" dirty="0" err="1"/>
              <a:t>Inkitt</a:t>
            </a:r>
            <a:r>
              <a:rPr lang="fr-FR" sz="2200" dirty="0"/>
              <a:t> / Wattpad des plateformes littéraires sociales</a:t>
            </a:r>
          </a:p>
        </p:txBody>
      </p:sp>
      <p:sp>
        <p:nvSpPr>
          <p:cNvPr id="3" name="TextBox 2">
            <a:extLst>
              <a:ext uri="{FF2B5EF4-FFF2-40B4-BE49-F238E27FC236}">
                <a16:creationId xmlns:a16="http://schemas.microsoft.com/office/drawing/2014/main" id="{AC94D6D4-EC66-4C39-A61F-434160426573}"/>
              </a:ext>
            </a:extLst>
          </p:cNvPr>
          <p:cNvSpPr txBox="1"/>
          <p:nvPr/>
        </p:nvSpPr>
        <p:spPr>
          <a:xfrm>
            <a:off x="428767" y="3820364"/>
            <a:ext cx="10094045" cy="461665"/>
          </a:xfrm>
          <a:prstGeom prst="rect">
            <a:avLst/>
          </a:prstGeom>
          <a:noFill/>
        </p:spPr>
        <p:txBody>
          <a:bodyPr wrap="none" rtlCol="0">
            <a:spAutoFit/>
          </a:bodyPr>
          <a:lstStyle/>
          <a:p>
            <a:r>
              <a:rPr lang="fr-FR" sz="2400" dirty="0"/>
              <a:t>C’est ici que notre travail s’arrête et que commence le projet LIFRANUM…</a:t>
            </a:r>
          </a:p>
        </p:txBody>
      </p:sp>
      <p:pic>
        <p:nvPicPr>
          <p:cNvPr id="1026" name="Picture 2" descr="Lifranum - Posts | Facebook">
            <a:extLst>
              <a:ext uri="{FF2B5EF4-FFF2-40B4-BE49-F238E27FC236}">
                <a16:creationId xmlns:a16="http://schemas.microsoft.com/office/drawing/2014/main" id="{1116973E-F8E1-4EAD-9CF1-97B1AE2E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953" y="4540250"/>
            <a:ext cx="1952625" cy="1952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DAADEEA7-FCE9-4B90-B288-5A4AC226FB2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04568"/>
            <a:ext cx="1209868" cy="5451782"/>
          </a:xfrm>
          <a:prstGeom prst="rect">
            <a:avLst/>
          </a:prstGeom>
        </p:spPr>
      </p:pic>
      <p:pic>
        <p:nvPicPr>
          <p:cNvPr id="10" name="Graphic 6">
            <a:extLst>
              <a:ext uri="{FF2B5EF4-FFF2-40B4-BE49-F238E27FC236}">
                <a16:creationId xmlns:a16="http://schemas.microsoft.com/office/drawing/2014/main" id="{7FC1E64B-6989-49B7-AAC5-92EA65D602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2131" y="121699"/>
            <a:ext cx="1037065" cy="1037065"/>
          </a:xfrm>
          <a:prstGeom prst="rect">
            <a:avLst/>
          </a:prstGeom>
        </p:spPr>
      </p:pic>
      <p:sp>
        <p:nvSpPr>
          <p:cNvPr id="5" name="Rectangle 4">
            <a:extLst>
              <a:ext uri="{FF2B5EF4-FFF2-40B4-BE49-F238E27FC236}">
                <a16:creationId xmlns:a16="http://schemas.microsoft.com/office/drawing/2014/main" id="{AF8BB76A-F54C-4D85-99DD-E57A5C35F0CD}"/>
              </a:ext>
            </a:extLst>
          </p:cNvPr>
          <p:cNvSpPr/>
          <p:nvPr/>
        </p:nvSpPr>
        <p:spPr>
          <a:xfrm>
            <a:off x="3345578" y="5331896"/>
            <a:ext cx="4448654" cy="369332"/>
          </a:xfrm>
          <a:prstGeom prst="rect">
            <a:avLst/>
          </a:prstGeom>
        </p:spPr>
        <p:txBody>
          <a:bodyPr wrap="none">
            <a:spAutoFit/>
          </a:bodyPr>
          <a:lstStyle/>
          <a:p>
            <a:r>
              <a:rPr lang="fr-FR" dirty="0">
                <a:hlinkClick r:id="rId7"/>
              </a:rPr>
              <a:t>https://projet-lifranum.univ-lyon3.fr/projet</a:t>
            </a:r>
            <a:r>
              <a:rPr lang="fr-FR" dirty="0"/>
              <a:t> </a:t>
            </a:r>
          </a:p>
        </p:txBody>
      </p:sp>
    </p:spTree>
    <p:extLst>
      <p:ext uri="{BB962C8B-B14F-4D97-AF65-F5344CB8AC3E}">
        <p14:creationId xmlns:p14="http://schemas.microsoft.com/office/powerpoint/2010/main" val="34343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Conclusions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58</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56432" r="2" b="9702"/>
          <a:stretch/>
        </p:blipFill>
        <p:spPr>
          <a:xfrm>
            <a:off x="6096000" y="10"/>
            <a:ext cx="6086168" cy="6857990"/>
          </a:xfrm>
          <a:prstGeom prst="rect">
            <a:avLst/>
          </a:prstGeom>
        </p:spPr>
      </p:pic>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effectLst/>
              <a:uLnTx/>
              <a:uFillTx/>
              <a:latin typeface="Calisto MT"/>
              <a:ea typeface="+mn-ea"/>
              <a:cs typeface="+mn-cs"/>
            </a:endParaRPr>
          </a:p>
        </p:txBody>
      </p:sp>
      <p:sp>
        <p:nvSpPr>
          <p:cNvPr id="10" name="ZoneTexte 9">
            <a:extLst>
              <a:ext uri="{FF2B5EF4-FFF2-40B4-BE49-F238E27FC236}">
                <a16:creationId xmlns:a16="http://schemas.microsoft.com/office/drawing/2014/main" id="{7D4CD898-71AC-415C-A3E8-1841A055FD0D}"/>
              </a:ext>
            </a:extLst>
          </p:cNvPr>
          <p:cNvSpPr txBox="1"/>
          <p:nvPr/>
        </p:nvSpPr>
        <p:spPr>
          <a:xfrm>
            <a:off x="217786" y="1210903"/>
            <a:ext cx="5801032" cy="6186309"/>
          </a:xfrm>
          <a:prstGeom prst="rect">
            <a:avLst/>
          </a:prstGeom>
          <a:noFill/>
        </p:spPr>
        <p:txBody>
          <a:bodyPr wrap="square">
            <a:spAutoFit/>
          </a:bodyPr>
          <a:lstStyle/>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Repérage de certaines particularités du réseau : variétés linguistiques, problématiques d’émigration</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répertoires d’autorités permettent d’atteindre des individus reconnus par leurs pairs, qui ont </a:t>
            </a:r>
            <a:r>
              <a:rPr lang="fr-FR" dirty="0">
                <a:sym typeface="Wingdings" panose="05000000000000000000" pitchFamily="2" charset="2"/>
              </a:rPr>
              <a:t>souvent déjà publié un premier ouvrage par les canaux officiels.</a:t>
            </a: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sites de référence regroupent quant à eux des individus aux profils variés mettant la littérature et les arts au service de la culture haïtienne.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différents degrés de normalisation de ces deux types de sources s’est avérée complémentaire, et préférable, avec un public plus restreint.</a:t>
            </a:r>
          </a:p>
          <a:p>
            <a:endParaRPr lang="fr-FR" dirty="0"/>
          </a:p>
          <a:p>
            <a:pPr marL="285750" indent="-285750">
              <a:buFont typeface="Arial" panose="020B0604020202020204" pitchFamily="34" charset="0"/>
              <a:buChar char="•"/>
            </a:pPr>
            <a:r>
              <a:rPr lang="fr-FR" dirty="0"/>
              <a:t>Le processus de « </a:t>
            </a:r>
            <a:r>
              <a:rPr lang="fr-FR" dirty="0" err="1"/>
              <a:t>Wikipédiatisation</a:t>
            </a:r>
            <a:r>
              <a:rPr lang="fr-FR" dirty="0"/>
              <a:t> » de ces acteurs est a géométrie variable.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sp>
        <p:nvSpPr>
          <p:cNvPr id="9" name="ZoneTexte 8">
            <a:extLst>
              <a:ext uri="{FF2B5EF4-FFF2-40B4-BE49-F238E27FC236}">
                <a16:creationId xmlns:a16="http://schemas.microsoft.com/office/drawing/2014/main" id="{15A5F1AD-B5BB-47C2-BBA5-0B1F7E18E0CC}"/>
              </a:ext>
            </a:extLst>
          </p:cNvPr>
          <p:cNvSpPr txBox="1"/>
          <p:nvPr/>
        </p:nvSpPr>
        <p:spPr>
          <a:xfrm>
            <a:off x="1346608" y="458004"/>
            <a:ext cx="3543388" cy="707886"/>
          </a:xfrm>
          <a:prstGeom prst="rect">
            <a:avLst/>
          </a:prstGeom>
          <a:noFill/>
        </p:spPr>
        <p:txBody>
          <a:bodyPr wrap="square" rtlCol="0">
            <a:spAutoFit/>
          </a:bodyPr>
          <a:lstStyle/>
          <a:p>
            <a:r>
              <a:rPr lang="fr-FR" sz="4000" dirty="0"/>
              <a:t>Le cas d’Haïti</a:t>
            </a:r>
          </a:p>
        </p:txBody>
      </p:sp>
    </p:spTree>
    <p:extLst>
      <p:ext uri="{BB962C8B-B14F-4D97-AF65-F5344CB8AC3E}">
        <p14:creationId xmlns:p14="http://schemas.microsoft.com/office/powerpoint/2010/main" val="272729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55609" y="390099"/>
            <a:ext cx="8725907" cy="794935"/>
          </a:xfrm>
        </p:spPr>
        <p:txBody>
          <a:bodyPr>
            <a:normAutofit/>
          </a:bodyPr>
          <a:lstStyle/>
          <a:p>
            <a:r>
              <a:rPr lang="fr-FR" sz="4000" dirty="0"/>
              <a:t>Cartographier le Web et le visualiser…</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896" y="5099393"/>
            <a:ext cx="5675235" cy="1360090"/>
          </a:xfrm>
          <a:prstGeom prst="rect">
            <a:avLst/>
          </a:prstGeom>
        </p:spPr>
      </p:pic>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6767799" y="4527001"/>
            <a:ext cx="3634521" cy="369332"/>
          </a:xfrm>
          <a:prstGeom prst="rect">
            <a:avLst/>
          </a:prstGeom>
          <a:noFill/>
        </p:spPr>
        <p:txBody>
          <a:bodyPr wrap="none" rtlCol="0">
            <a:spAutoFit/>
          </a:bodyPr>
          <a:lstStyle/>
          <a:p>
            <a:r>
              <a:rPr lang="fr-FR" dirty="0"/>
              <a:t>Parcours de construction littéraire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5"/>
          <a:stretch>
            <a:fillRect/>
          </a:stretch>
        </p:blipFill>
        <p:spPr>
          <a:xfrm>
            <a:off x="6705021" y="2599033"/>
            <a:ext cx="3209326" cy="1618864"/>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818562" y="2152375"/>
            <a:ext cx="3118161" cy="369332"/>
          </a:xfrm>
          <a:prstGeom prst="rect">
            <a:avLst/>
          </a:prstGeom>
          <a:noFill/>
        </p:spPr>
        <p:txBody>
          <a:bodyPr wrap="none" rtlCol="0">
            <a:spAutoFit/>
          </a:bodyPr>
          <a:lstStyle/>
          <a:p>
            <a:r>
              <a:rPr lang="fr-FR" dirty="0"/>
              <a:t>Lecture distante de contenus ?</a:t>
            </a:r>
          </a:p>
        </p:txBody>
      </p:sp>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14" name="Picture 13">
            <a:extLst>
              <a:ext uri="{FF2B5EF4-FFF2-40B4-BE49-F238E27FC236}">
                <a16:creationId xmlns:a16="http://schemas.microsoft.com/office/drawing/2014/main" id="{1F98F673-12AF-40DF-96D9-4BC660CFD142}"/>
              </a:ext>
            </a:extLst>
          </p:cNvPr>
          <p:cNvPicPr>
            <a:picLocks noChangeAspect="1"/>
          </p:cNvPicPr>
          <p:nvPr/>
        </p:nvPicPr>
        <p:blipFill rotWithShape="1">
          <a:blip r:embed="rId4">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6" name="Picture 5" descr="Map&#10;&#10;Description automatically generated">
            <a:extLst>
              <a:ext uri="{FF2B5EF4-FFF2-40B4-BE49-F238E27FC236}">
                <a16:creationId xmlns:a16="http://schemas.microsoft.com/office/drawing/2014/main" id="{0FF9F3A5-0191-4A5E-9208-17BC28026D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4545" y="4727529"/>
            <a:ext cx="2868458" cy="2005679"/>
          </a:xfrm>
          <a:prstGeom prst="rect">
            <a:avLst/>
          </a:prstGeom>
        </p:spPr>
      </p:pic>
      <p:sp>
        <p:nvSpPr>
          <p:cNvPr id="17" name="TextBox 16">
            <a:extLst>
              <a:ext uri="{FF2B5EF4-FFF2-40B4-BE49-F238E27FC236}">
                <a16:creationId xmlns:a16="http://schemas.microsoft.com/office/drawing/2014/main" id="{5484AC07-2F24-4FB8-B619-4DE83136DEE0}"/>
              </a:ext>
            </a:extLst>
          </p:cNvPr>
          <p:cNvSpPr txBox="1"/>
          <p:nvPr/>
        </p:nvSpPr>
        <p:spPr>
          <a:xfrm>
            <a:off x="2688882" y="4358197"/>
            <a:ext cx="1483163" cy="369332"/>
          </a:xfrm>
          <a:prstGeom prst="rect">
            <a:avLst/>
          </a:prstGeom>
          <a:noFill/>
        </p:spPr>
        <p:txBody>
          <a:bodyPr wrap="none" rtlCol="0">
            <a:spAutoFit/>
          </a:bodyPr>
          <a:lstStyle/>
          <a:p>
            <a:r>
              <a:rPr lang="fr-FR" dirty="0"/>
              <a:t>Des cartes …</a:t>
            </a:r>
          </a:p>
        </p:txBody>
      </p:sp>
      <p:pic>
        <p:nvPicPr>
          <p:cNvPr id="11" name="Picture 10">
            <a:extLst>
              <a:ext uri="{FF2B5EF4-FFF2-40B4-BE49-F238E27FC236}">
                <a16:creationId xmlns:a16="http://schemas.microsoft.com/office/drawing/2014/main" id="{4D2BA0F8-7D64-4A5A-9697-EC5503E9EBDD}"/>
              </a:ext>
            </a:extLst>
          </p:cNvPr>
          <p:cNvPicPr>
            <a:picLocks noChangeAspect="1"/>
          </p:cNvPicPr>
          <p:nvPr/>
        </p:nvPicPr>
        <p:blipFill>
          <a:blip r:embed="rId7"/>
          <a:stretch>
            <a:fillRect/>
          </a:stretch>
        </p:blipFill>
        <p:spPr>
          <a:xfrm>
            <a:off x="2791155" y="2015108"/>
            <a:ext cx="2868458" cy="2359033"/>
          </a:xfrm>
          <a:prstGeom prst="rect">
            <a:avLst/>
          </a:prstGeom>
        </p:spPr>
      </p:pic>
      <p:sp>
        <p:nvSpPr>
          <p:cNvPr id="24" name="TextBox 23">
            <a:extLst>
              <a:ext uri="{FF2B5EF4-FFF2-40B4-BE49-F238E27FC236}">
                <a16:creationId xmlns:a16="http://schemas.microsoft.com/office/drawing/2014/main" id="{65CCD9DD-1E8E-464D-9548-83AB009E2F61}"/>
              </a:ext>
            </a:extLst>
          </p:cNvPr>
          <p:cNvSpPr txBox="1"/>
          <p:nvPr/>
        </p:nvSpPr>
        <p:spPr>
          <a:xfrm>
            <a:off x="2791155" y="1452646"/>
            <a:ext cx="3185411" cy="369332"/>
          </a:xfrm>
          <a:prstGeom prst="rect">
            <a:avLst/>
          </a:prstGeom>
          <a:noFill/>
        </p:spPr>
        <p:txBody>
          <a:bodyPr wrap="square" rtlCol="0">
            <a:spAutoFit/>
          </a:bodyPr>
          <a:lstStyle/>
          <a:p>
            <a:r>
              <a:rPr lang="fr-FR" dirty="0"/>
              <a:t>Réseaux d’acteurs ?</a:t>
            </a:r>
          </a:p>
        </p:txBody>
      </p:sp>
      <p:sp>
        <p:nvSpPr>
          <p:cNvPr id="15" name="TextBox 26">
            <a:extLst>
              <a:ext uri="{FF2B5EF4-FFF2-40B4-BE49-F238E27FC236}">
                <a16:creationId xmlns:a16="http://schemas.microsoft.com/office/drawing/2014/main" id="{EBBBD78A-7E49-47DE-AC1D-D6562A8DB9E2}"/>
              </a:ext>
            </a:extLst>
          </p:cNvPr>
          <p:cNvSpPr txBox="1"/>
          <p:nvPr/>
        </p:nvSpPr>
        <p:spPr>
          <a:xfrm>
            <a:off x="5557908" y="1453617"/>
            <a:ext cx="5173211"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51346" b="9702"/>
          <a:stretch/>
        </p:blipFill>
        <p:spPr>
          <a:xfrm>
            <a:off x="0" y="10"/>
            <a:ext cx="6096000"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6302477" y="1582335"/>
            <a:ext cx="5889523" cy="452431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Une méthodologie numérique adaptable, à une autre échelle, du local au global.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Modèle flexible, possibilité d’ajouter de nouvelles sources d’informations, notamment issues du Web social.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I</a:t>
            </a:r>
            <a:r>
              <a:rPr kumimoji="0" lang="fr-FR" sz="1800" b="0" i="0" u="none" strike="noStrike" kern="1200" cap="none" spc="0" normalizeH="0" baseline="0" noProof="0" dirty="0">
                <a:ln>
                  <a:noFill/>
                </a:ln>
                <a:solidFill>
                  <a:prstClr val="black"/>
                </a:solidFill>
                <a:effectLst/>
                <a:uLnTx/>
                <a:uFillTx/>
                <a:latin typeface="Calisto MT"/>
                <a:ea typeface="+mn-ea"/>
                <a:cs typeface="+mn-cs"/>
              </a:rPr>
              <a:t>dentifications de nouveaux auteurs grâce au processus d’enrichissement.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Mais aussi, la nécessité de mobiliser un large spectre de sources hétérogènes afin de capter le plus d’informations possible.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solidFill>
                <a:prstClr val="black"/>
              </a:solidFill>
              <a:latin typeface="Calisto M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Repérage de certains biais induits par ces sources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200" b="0" i="0" u="none" strike="noStrike" kern="1200" cap="none" spc="0" normalizeH="0" baseline="0" noProof="0" smtClean="0">
                <a:ln>
                  <a:noFill/>
                </a:ln>
                <a:effectLst/>
                <a:uLnTx/>
                <a:uFillTx/>
                <a:latin typeface="Calisto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effectLst/>
              <a:uLnTx/>
              <a:uFillTx/>
              <a:latin typeface="Calisto MT"/>
              <a:ea typeface="+mn-ea"/>
              <a:cs typeface="+mn-cs"/>
            </a:endParaRPr>
          </a:p>
        </p:txBody>
      </p:sp>
      <p:sp>
        <p:nvSpPr>
          <p:cNvPr id="4" name="ZoneTexte 3">
            <a:extLst>
              <a:ext uri="{FF2B5EF4-FFF2-40B4-BE49-F238E27FC236}">
                <a16:creationId xmlns:a16="http://schemas.microsoft.com/office/drawing/2014/main" id="{9E84CE77-9AA2-43A2-BD80-65FE060BE71A}"/>
              </a:ext>
            </a:extLst>
          </p:cNvPr>
          <p:cNvSpPr txBox="1"/>
          <p:nvPr/>
        </p:nvSpPr>
        <p:spPr>
          <a:xfrm>
            <a:off x="7465825" y="397407"/>
            <a:ext cx="3562825" cy="707886"/>
          </a:xfrm>
          <a:prstGeom prst="rect">
            <a:avLst/>
          </a:prstGeom>
          <a:noFill/>
        </p:spPr>
        <p:txBody>
          <a:bodyPr wrap="square" rtlCol="0">
            <a:spAutoFit/>
          </a:bodyPr>
          <a:lstStyle/>
          <a:p>
            <a:r>
              <a:rPr lang="fr-FR" sz="4000" dirty="0"/>
              <a:t>Plus largement</a:t>
            </a:r>
          </a:p>
        </p:txBody>
      </p:sp>
    </p:spTree>
    <p:extLst>
      <p:ext uri="{BB962C8B-B14F-4D97-AF65-F5344CB8AC3E}">
        <p14:creationId xmlns:p14="http://schemas.microsoft.com/office/powerpoint/2010/main" val="218883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9E0538-9F88-42CA-A10B-7E3F02E5E87E}"/>
              </a:ext>
            </a:extLst>
          </p:cNvPr>
          <p:cNvSpPr>
            <a:spLocks noGrp="1"/>
          </p:cNvSpPr>
          <p:nvPr>
            <p:ph type="title"/>
          </p:nvPr>
        </p:nvSpPr>
        <p:spPr>
          <a:xfrm>
            <a:off x="549291" y="742714"/>
            <a:ext cx="6544684" cy="808742"/>
          </a:xfrm>
        </p:spPr>
        <p:txBody>
          <a:bodyPr>
            <a:normAutofit/>
          </a:bodyPr>
          <a:lstStyle/>
          <a:p>
            <a:r>
              <a:rPr lang="fr-FR" sz="4000" dirty="0"/>
              <a:t>Outils numériques mobilisés</a:t>
            </a:r>
          </a:p>
        </p:txBody>
      </p:sp>
      <p:sp>
        <p:nvSpPr>
          <p:cNvPr id="3" name="Espace réservé du numéro de diapositive 2">
            <a:extLst>
              <a:ext uri="{FF2B5EF4-FFF2-40B4-BE49-F238E27FC236}">
                <a16:creationId xmlns:a16="http://schemas.microsoft.com/office/drawing/2014/main" id="{187573AC-09FB-423A-A05B-E9670A9FC087}"/>
              </a:ext>
            </a:extLst>
          </p:cNvPr>
          <p:cNvSpPr>
            <a:spLocks noGrp="1"/>
          </p:cNvSpPr>
          <p:nvPr>
            <p:ph type="sldNum" sz="quarter" idx="12"/>
          </p:nvPr>
        </p:nvSpPr>
        <p:spPr/>
        <p:txBody>
          <a:bodyPr/>
          <a:lstStyle/>
          <a:p>
            <a:fld id="{4FAB73BC-B049-4115-A692-8D63A059BFB8}" type="slidenum">
              <a:rPr lang="en-US" smtClean="0"/>
              <a:t>61</a:t>
            </a:fld>
            <a:endParaRPr lang="en-US" dirty="0"/>
          </a:p>
        </p:txBody>
      </p:sp>
      <p:sp>
        <p:nvSpPr>
          <p:cNvPr id="5" name="TextBox 4">
            <a:extLst>
              <a:ext uri="{FF2B5EF4-FFF2-40B4-BE49-F238E27FC236}">
                <a16:creationId xmlns:a16="http://schemas.microsoft.com/office/drawing/2014/main" id="{505A324A-ED56-472F-BA88-9D240F74E988}"/>
              </a:ext>
            </a:extLst>
          </p:cNvPr>
          <p:cNvSpPr txBox="1"/>
          <p:nvPr/>
        </p:nvSpPr>
        <p:spPr>
          <a:xfrm>
            <a:off x="549291" y="2083996"/>
            <a:ext cx="5887453" cy="3785652"/>
          </a:xfrm>
          <a:prstGeom prst="rect">
            <a:avLst/>
          </a:prstGeom>
          <a:noFill/>
        </p:spPr>
        <p:txBody>
          <a:bodyPr wrap="square" rtlCol="0">
            <a:spAutoFit/>
          </a:bodyPr>
          <a:lstStyle/>
          <a:p>
            <a:pPr marL="285750" indent="-285750">
              <a:buFont typeface="Arial" panose="020B0604020202020204" pitchFamily="34" charset="0"/>
              <a:buChar char="•"/>
            </a:pPr>
            <a:r>
              <a:rPr lang="fr-FR" sz="2000" dirty="0"/>
              <a:t>OpenRefine : </a:t>
            </a:r>
            <a:r>
              <a:rPr lang="fr-FR" sz="2000" dirty="0">
                <a:hlinkClick r:id="rId2"/>
              </a:rPr>
              <a:t>https://openrefine.org/</a:t>
            </a:r>
            <a:r>
              <a:rPr lang="fr-FR" sz="2000" dirty="0"/>
              <a:t> </a:t>
            </a:r>
          </a:p>
          <a:p>
            <a:pPr marL="285750" indent="-285750">
              <a:buFont typeface="Arial" panose="020B0604020202020204" pitchFamily="34" charset="0"/>
              <a:buChar char="•"/>
            </a:pPr>
            <a:r>
              <a:rPr lang="fr-FR" sz="2000" dirty="0"/>
              <a:t>TXM : </a:t>
            </a:r>
            <a:r>
              <a:rPr lang="fr-FR" sz="2000" dirty="0">
                <a:hlinkClick r:id="rId3"/>
              </a:rPr>
              <a:t>http://textometrie.ens-lyon.fr/</a:t>
            </a:r>
            <a:r>
              <a:rPr lang="fr-FR" sz="2000" dirty="0"/>
              <a:t> </a:t>
            </a:r>
          </a:p>
          <a:p>
            <a:pPr marL="285750" indent="-285750">
              <a:buFont typeface="Arial" panose="020B0604020202020204" pitchFamily="34" charset="0"/>
              <a:buChar char="•"/>
            </a:pPr>
            <a:r>
              <a:rPr lang="fr-FR" sz="2000" dirty="0"/>
              <a:t>IRaMuTeQ : </a:t>
            </a:r>
            <a:r>
              <a:rPr lang="fr-FR" sz="2000" dirty="0">
                <a:hlinkClick r:id="rId4"/>
              </a:rPr>
              <a:t>http://www.iramuteq.org/</a:t>
            </a:r>
            <a:r>
              <a:rPr lang="fr-FR" sz="2000" dirty="0"/>
              <a:t> </a:t>
            </a:r>
          </a:p>
          <a:p>
            <a:pPr marL="285750" indent="-285750">
              <a:buFont typeface="Arial" panose="020B0604020202020204" pitchFamily="34" charset="0"/>
              <a:buChar char="•"/>
            </a:pPr>
            <a:r>
              <a:rPr lang="fr-FR" sz="2000" dirty="0"/>
              <a:t>Gephi : </a:t>
            </a:r>
            <a:r>
              <a:rPr lang="fr-FR" sz="2000" dirty="0">
                <a:hlinkClick r:id="rId5"/>
              </a:rPr>
              <a:t>https://gephi.org/</a:t>
            </a:r>
            <a:r>
              <a:rPr lang="fr-FR" sz="2000" dirty="0"/>
              <a:t> </a:t>
            </a:r>
          </a:p>
          <a:p>
            <a:pPr marL="285750" indent="-285750">
              <a:buFont typeface="Arial" panose="020B0604020202020204" pitchFamily="34" charset="0"/>
              <a:buChar char="•"/>
            </a:pPr>
            <a:r>
              <a:rPr lang="fr-FR" sz="2000" dirty="0" err="1"/>
              <a:t>Oxygen</a:t>
            </a:r>
            <a:r>
              <a:rPr lang="fr-FR" sz="2000" dirty="0"/>
              <a:t> XML Editor : </a:t>
            </a:r>
            <a:r>
              <a:rPr lang="fr-FR" sz="2000" dirty="0">
                <a:hlinkClick r:id="rId6"/>
              </a:rPr>
              <a:t>https://www.oxygenxml.com</a:t>
            </a:r>
            <a:r>
              <a:rPr lang="fr-FR" sz="2000" dirty="0"/>
              <a:t>  </a:t>
            </a:r>
          </a:p>
          <a:p>
            <a:pPr marL="285750" indent="-285750">
              <a:buFont typeface="Arial" panose="020B0604020202020204" pitchFamily="34" charset="0"/>
              <a:buChar char="•"/>
            </a:pPr>
            <a:r>
              <a:rPr lang="fr-FR" sz="2000" dirty="0"/>
              <a:t>Python : </a:t>
            </a:r>
            <a:r>
              <a:rPr lang="fr-FR" sz="2000" dirty="0">
                <a:hlinkClick r:id="rId7"/>
              </a:rPr>
              <a:t>https://www.python.org/</a:t>
            </a:r>
            <a:r>
              <a:rPr lang="fr-FR" sz="2000" dirty="0"/>
              <a:t> </a:t>
            </a:r>
          </a:p>
          <a:p>
            <a:pPr marL="742950" lvl="1" indent="-285750">
              <a:buFont typeface="Arial" panose="020B0604020202020204" pitchFamily="34" charset="0"/>
              <a:buChar char="•"/>
            </a:pPr>
            <a:r>
              <a:rPr lang="fr-FR" sz="2000" dirty="0" err="1"/>
              <a:t>RDFlib</a:t>
            </a:r>
            <a:r>
              <a:rPr lang="fr-FR" sz="2000" dirty="0"/>
              <a:t>,</a:t>
            </a:r>
          </a:p>
          <a:p>
            <a:pPr marL="742950" lvl="1" indent="-285750">
              <a:buFont typeface="Arial" panose="020B0604020202020204" pitchFamily="34" charset="0"/>
              <a:buChar char="•"/>
            </a:pPr>
            <a:r>
              <a:rPr kumimoji="0" lang="fr-FR" sz="2000" b="0" i="0" u="none" strike="noStrike" kern="1200" cap="none" spc="0" normalizeH="0" baseline="0" noProof="0" dirty="0">
                <a:ln>
                  <a:noFill/>
                </a:ln>
                <a:solidFill>
                  <a:prstClr val="black"/>
                </a:solidFill>
                <a:effectLst/>
                <a:uLnTx/>
                <a:uFillTx/>
                <a:latin typeface="Calisto MT"/>
                <a:ea typeface="+mn-ea"/>
                <a:cs typeface="+mn-cs"/>
              </a:rPr>
              <a:t>LXML,</a:t>
            </a:r>
            <a:endParaRPr lang="fr-FR" sz="2000" dirty="0"/>
          </a:p>
          <a:p>
            <a:pPr marL="742950" lvl="1" indent="-285750">
              <a:buFont typeface="Arial" panose="020B0604020202020204" pitchFamily="34" charset="0"/>
              <a:buChar char="•"/>
            </a:pPr>
            <a:r>
              <a:rPr lang="fr-FR" sz="2000" dirty="0" err="1"/>
              <a:t>Beautiful</a:t>
            </a:r>
            <a:r>
              <a:rPr lang="fr-FR" sz="2000" dirty="0"/>
              <a:t> </a:t>
            </a:r>
            <a:r>
              <a:rPr lang="fr-FR" sz="2000" dirty="0" err="1"/>
              <a:t>Soup</a:t>
            </a:r>
            <a:r>
              <a:rPr lang="fr-FR" sz="2000" dirty="0"/>
              <a:t>, </a:t>
            </a:r>
          </a:p>
          <a:p>
            <a:pPr marL="742950" lvl="1" indent="-285750">
              <a:buFont typeface="Arial" panose="020B0604020202020204" pitchFamily="34" charset="0"/>
              <a:buChar char="•"/>
            </a:pPr>
            <a:r>
              <a:rPr lang="fr-FR" sz="2000" dirty="0" err="1"/>
              <a:t>Scikit-learn</a:t>
            </a:r>
            <a:r>
              <a:rPr lang="fr-FR" sz="2000" dirty="0"/>
              <a:t>,</a:t>
            </a:r>
          </a:p>
          <a:p>
            <a:pPr marL="742950" lvl="1" indent="-285750">
              <a:buFont typeface="Arial" panose="020B0604020202020204" pitchFamily="34" charset="0"/>
              <a:buChar char="•"/>
            </a:pPr>
            <a:r>
              <a:rPr lang="fr-FR" sz="2000" dirty="0" err="1"/>
              <a:t>Spacy</a:t>
            </a:r>
            <a:r>
              <a:rPr lang="fr-FR" sz="2000" dirty="0"/>
              <a:t>, etc. </a:t>
            </a:r>
          </a:p>
        </p:txBody>
      </p:sp>
      <p:pic>
        <p:nvPicPr>
          <p:cNvPr id="6" name="Picture 5">
            <a:extLst>
              <a:ext uri="{FF2B5EF4-FFF2-40B4-BE49-F238E27FC236}">
                <a16:creationId xmlns:a16="http://schemas.microsoft.com/office/drawing/2014/main" id="{433802FC-22AA-44F4-B83E-C8C4F320826B}"/>
              </a:ext>
            </a:extLst>
          </p:cNvPr>
          <p:cNvPicPr>
            <a:picLocks noChangeAspect="1"/>
          </p:cNvPicPr>
          <p:nvPr/>
        </p:nvPicPr>
        <p:blipFill rotWithShape="1">
          <a:blip r:embed="rId8">
            <a:extLst>
              <a:ext uri="{28A0092B-C50C-407E-A947-70E740481C1C}">
                <a14:useLocalDpi xmlns:a14="http://schemas.microsoft.com/office/drawing/2010/main" val="0"/>
              </a:ext>
            </a:extLst>
          </a:blip>
          <a:srcRect l="9422" r="1018"/>
          <a:stretch/>
        </p:blipFill>
        <p:spPr>
          <a:xfrm rot="10800000">
            <a:off x="6096000" y="-1"/>
            <a:ext cx="6096000" cy="635635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3021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7972" y="19388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060114"/>
            <a:ext cx="12191999" cy="5612190"/>
          </a:xfrm>
        </p:spPr>
        <p:txBody>
          <a:bodyPr>
            <a:normAutofit fontScale="70000" lnSpcReduction="20000"/>
          </a:bodyPr>
          <a:lstStyle/>
          <a:p>
            <a:pPr indent="180340" algn="just">
              <a:spcBef>
                <a:spcPts val="1200"/>
              </a:spcBef>
              <a:spcAft>
                <a:spcPts val="600"/>
              </a:spcAft>
            </a:pPr>
            <a:r>
              <a:rPr lang="fr-FR" sz="2200" cap="small" dirty="0">
                <a:latin typeface="Abadi Extra Light" panose="020B0204020104020204" pitchFamily="34" charset="0"/>
                <a:ea typeface="Calibri" panose="020F0502020204030204" pitchFamily="34" charset="0"/>
              </a:rPr>
              <a:t>Barthes R</a:t>
            </a:r>
            <a:r>
              <a:rPr lang="fr-FR" sz="2200" dirty="0">
                <a:latin typeface="Abadi Extra Light" panose="020B0204020104020204" pitchFamily="34" charset="0"/>
                <a:ea typeface="Calibri" panose="020F0502020204030204" pitchFamily="34" charset="0"/>
              </a:rPr>
              <a:t>oland, « </a:t>
            </a:r>
            <a:r>
              <a:rPr lang="en-US" sz="2200" dirty="0">
                <a:latin typeface="Abadi Extra Light" panose="020B0204020104020204" pitchFamily="34" charset="0"/>
              </a:rPr>
              <a:t>The death and return of the author</a:t>
            </a:r>
            <a:r>
              <a:rPr lang="fr-FR" sz="2200" dirty="0">
                <a:latin typeface="Abadi Extra Light" panose="020B0204020104020204" pitchFamily="34" charset="0"/>
                <a:ea typeface="Calibri" panose="020F0502020204030204" pitchFamily="34" charset="0"/>
              </a:rPr>
              <a:t> », </a:t>
            </a:r>
            <a:r>
              <a:rPr lang="en-US" sz="2200" dirty="0">
                <a:latin typeface="Abadi Extra Light" panose="020B0204020104020204" pitchFamily="34" charset="0"/>
              </a:rPr>
              <a:t>Edinburgh : Edinburgh university press ,</a:t>
            </a:r>
            <a:r>
              <a:rPr lang="fr-FR" sz="2200" dirty="0">
                <a:latin typeface="Abadi Extra Light" panose="020B0204020104020204" pitchFamily="34" charset="0"/>
                <a:ea typeface="Calibri" panose="020F0502020204030204" pitchFamily="34" charset="0"/>
              </a:rPr>
              <a:t> 1998 </a:t>
            </a:r>
            <a:endParaRPr lang="fr-FR" sz="2200" cap="small" dirty="0">
              <a:latin typeface="Abadi Extra Light" panose="020B0204020104020204" pitchFamily="34" charset="0"/>
              <a:ea typeface="Calibri" panose="020F0502020204030204" pitchFamily="34" charset="0"/>
            </a:endParaRPr>
          </a:p>
          <a:p>
            <a:pPr indent="180340" algn="just">
              <a:spcBef>
                <a:spcPts val="1200"/>
              </a:spcBef>
              <a:spcAft>
                <a:spcPts val="600"/>
              </a:spcAft>
            </a:pPr>
            <a:r>
              <a:rPr lang="fr-FR" sz="2200" cap="small" dirty="0">
                <a:latin typeface="Abadi Extra Light" panose="020B0204020104020204" pitchFamily="34" charset="0"/>
                <a:ea typeface="Calibri" panose="020F0502020204030204" pitchFamily="34" charset="0"/>
              </a:rPr>
              <a:t>Ben </a:t>
            </a:r>
            <a:r>
              <a:rPr lang="fr-FR" sz="2200" cap="small" dirty="0" err="1">
                <a:latin typeface="Abadi Extra Light" panose="020B0204020104020204" pitchFamily="34" charset="0"/>
                <a:ea typeface="Calibri" panose="020F0502020204030204" pitchFamily="34" charset="0"/>
              </a:rPr>
              <a:t>Hazez</a:t>
            </a:r>
            <a:r>
              <a:rPr lang="fr-FR" sz="2200" cap="small" dirty="0">
                <a:latin typeface="Abadi Extra Light" panose="020B0204020104020204" pitchFamily="34" charset="0"/>
                <a:ea typeface="Calibri" panose="020F0502020204030204" pitchFamily="34" charset="0"/>
              </a:rPr>
              <a:t> S</a:t>
            </a:r>
            <a:r>
              <a:rPr lang="fr-FR" sz="2200" dirty="0">
                <a:latin typeface="Abadi Extra Light" panose="020B0204020104020204" pitchFamily="34" charset="0"/>
                <a:ea typeface="Calibri" panose="020F0502020204030204" pitchFamily="34" charset="0"/>
              </a:rPr>
              <a:t>lim</a:t>
            </a:r>
            <a:r>
              <a:rPr lang="fr-FR" sz="2200" cap="small" dirty="0">
                <a:latin typeface="Abadi Extra Light" panose="020B0204020104020204" pitchFamily="34" charset="0"/>
                <a:ea typeface="Calibri" panose="020F0502020204030204" pitchFamily="34" charset="0"/>
              </a:rPr>
              <a:t>, </a:t>
            </a:r>
            <a:r>
              <a:rPr lang="fr-FR" sz="2200" cap="small" dirty="0" err="1">
                <a:latin typeface="Abadi Extra Light" panose="020B0204020104020204" pitchFamily="34" charset="0"/>
                <a:ea typeface="Calibri" panose="020F0502020204030204" pitchFamily="34" charset="0"/>
              </a:rPr>
              <a:t>Decles</a:t>
            </a:r>
            <a:r>
              <a:rPr lang="fr-FR" sz="2200" cap="small" dirty="0">
                <a:latin typeface="Abadi Extra Light" panose="020B0204020104020204" pitchFamily="34" charset="0"/>
                <a:ea typeface="Calibri" panose="020F0502020204030204" pitchFamily="34" charset="0"/>
              </a:rPr>
              <a:t> </a:t>
            </a:r>
            <a:r>
              <a:rPr lang="fr-FR" sz="2200" dirty="0">
                <a:latin typeface="Abadi Extra Light" panose="020B0204020104020204" pitchFamily="34" charset="0"/>
                <a:ea typeface="Calibri" panose="020F0502020204030204" pitchFamily="34" charset="0"/>
              </a:rPr>
              <a:t>Jean Pierre</a:t>
            </a:r>
            <a:r>
              <a:rPr lang="fr-FR" sz="2200" cap="small" dirty="0">
                <a:latin typeface="Abadi Extra Light" panose="020B0204020104020204" pitchFamily="34" charset="0"/>
                <a:ea typeface="Calibri" panose="020F0502020204030204" pitchFamily="34" charset="0"/>
              </a:rPr>
              <a:t>, </a:t>
            </a:r>
            <a:r>
              <a:rPr lang="fr-FR" sz="2200" cap="small" dirty="0" err="1">
                <a:latin typeface="Abadi Extra Light" panose="020B0204020104020204" pitchFamily="34" charset="0"/>
                <a:ea typeface="Calibri" panose="020F0502020204030204" pitchFamily="34" charset="0"/>
              </a:rPr>
              <a:t>Minel</a:t>
            </a:r>
            <a:r>
              <a:rPr lang="fr-FR" sz="2200" cap="small" dirty="0">
                <a:latin typeface="Abadi Extra Light" panose="020B0204020104020204" pitchFamily="34" charset="0"/>
                <a:ea typeface="Calibri" panose="020F0502020204030204" pitchFamily="34" charset="0"/>
              </a:rPr>
              <a:t> J</a:t>
            </a:r>
            <a:r>
              <a:rPr lang="fr-FR" sz="2200" dirty="0">
                <a:latin typeface="Abadi Extra Light" panose="020B0204020104020204" pitchFamily="34" charset="0"/>
                <a:ea typeface="Calibri" panose="020F0502020204030204" pitchFamily="34" charset="0"/>
              </a:rPr>
              <a:t>ean-Luc, « Modèle d'exploration contextuelle pour l'analyse sémantique des textes », </a:t>
            </a:r>
            <a:r>
              <a:rPr lang="fr-FR" sz="2200" i="1" dirty="0">
                <a:latin typeface="Abadi Extra Light" panose="020B0204020104020204" pitchFamily="34" charset="0"/>
                <a:ea typeface="Calibri" panose="020F0502020204030204" pitchFamily="34" charset="0"/>
              </a:rPr>
              <a:t>HAL</a:t>
            </a:r>
            <a:r>
              <a:rPr lang="fr-FR" sz="2200" dirty="0">
                <a:latin typeface="Abadi Extra Light" panose="020B0204020104020204" pitchFamily="34" charset="0"/>
                <a:ea typeface="Calibri" panose="020F0502020204030204" pitchFamily="34" charset="0"/>
              </a:rPr>
              <a:t>,  2006</a:t>
            </a:r>
            <a:endParaRPr lang="fr-FR" sz="2200" cap="small" dirty="0">
              <a:latin typeface="Abadi Extra Light" panose="020B0204020104020204" pitchFamily="34" charset="0"/>
              <a:ea typeface="Times New Roman" panose="02020603050405020304" pitchFamily="18" charset="0"/>
            </a:endParaRPr>
          </a:p>
          <a:p>
            <a:pPr indent="180340" algn="just">
              <a:spcBef>
                <a:spcPts val="1200"/>
              </a:spcBef>
              <a:spcAft>
                <a:spcPts val="600"/>
              </a:spcAft>
            </a:pPr>
            <a:r>
              <a:rPr lang="fr-FR" sz="2200" cap="small" dirty="0">
                <a:latin typeface="Abadi Extra Light" panose="020B0204020104020204" pitchFamily="34" charset="0"/>
                <a:ea typeface="Times New Roman" panose="02020603050405020304" pitchFamily="18" charset="0"/>
              </a:rPr>
              <a:t>Bélisle</a:t>
            </a:r>
            <a:r>
              <a:rPr lang="fr-FR" sz="2200" dirty="0">
                <a:latin typeface="Abadi Extra Light" panose="020B0204020104020204" pitchFamily="34" charset="0"/>
                <a:ea typeface="Times New Roman" panose="02020603050405020304" pitchFamily="18" charset="0"/>
              </a:rPr>
              <a:t> Claire, « Du papier à l’écran : lire se transforme », </a:t>
            </a:r>
            <a:r>
              <a:rPr lang="fr-FR" sz="2200" i="1" dirty="0">
                <a:latin typeface="Abadi Extra Light" panose="020B0204020104020204" pitchFamily="34" charset="0"/>
                <a:ea typeface="Times New Roman" panose="02020603050405020304" pitchFamily="18" charset="0"/>
              </a:rPr>
              <a:t>Lire dans un monde numérique</a:t>
            </a:r>
            <a:r>
              <a:rPr lang="fr-FR" sz="2200" dirty="0">
                <a:latin typeface="Abadi Extra Light" panose="020B0204020104020204" pitchFamily="34" charset="0"/>
                <a:ea typeface="Times New Roman" panose="02020603050405020304" pitchFamily="18" charset="0"/>
              </a:rPr>
              <a:t>, Villeurbanne, 2011, pp. 112-162.</a:t>
            </a:r>
          </a:p>
          <a:p>
            <a:pPr indent="180340" algn="just">
              <a:spcBef>
                <a:spcPts val="1200"/>
              </a:spcBef>
              <a:spcAft>
                <a:spcPts val="600"/>
              </a:spcAft>
            </a:pPr>
            <a:r>
              <a:rPr lang="fr-FR" sz="2200" cap="small" dirty="0">
                <a:latin typeface="Abadi Extra Light" panose="020B0204020104020204" pitchFamily="34" charset="0"/>
                <a:ea typeface="Times New Roman" panose="02020603050405020304" pitchFamily="18" charset="0"/>
              </a:rPr>
              <a:t>Bonnet G</a:t>
            </a:r>
            <a:r>
              <a:rPr lang="fr-FR" sz="2200" dirty="0">
                <a:latin typeface="Abadi Extra Light" panose="020B0204020104020204" pitchFamily="34" charset="0"/>
                <a:ea typeface="Times New Roman" panose="02020603050405020304" pitchFamily="18" charset="0"/>
              </a:rPr>
              <a:t>illes, « L’</a:t>
            </a:r>
            <a:r>
              <a:rPr lang="fr-FR" sz="2200" dirty="0" err="1">
                <a:latin typeface="Abadi Extra Light" panose="020B0204020104020204" pitchFamily="34" charset="0"/>
                <a:ea typeface="Times New Roman" panose="02020603050405020304" pitchFamily="18" charset="0"/>
              </a:rPr>
              <a:t>hypéritexte</a:t>
            </a:r>
            <a:r>
              <a:rPr lang="fr-FR" sz="2200" dirty="0">
                <a:latin typeface="Abadi Extra Light" panose="020B0204020104020204" pitchFamily="34" charset="0"/>
                <a:ea typeface="Times New Roman" panose="02020603050405020304" pitchFamily="18" charset="0"/>
              </a:rPr>
              <a:t>. Poétique de la relecture dans l’œuvre numérique de François Bon », in </a:t>
            </a:r>
            <a:r>
              <a:rPr lang="fr-FR" sz="2200" i="1" dirty="0">
                <a:latin typeface="Abadi Extra Light" panose="020B0204020104020204" pitchFamily="34" charset="0"/>
                <a:ea typeface="Times New Roman" panose="02020603050405020304" pitchFamily="18" charset="0"/>
              </a:rPr>
              <a:t>Poétique</a:t>
            </a:r>
            <a:r>
              <a:rPr lang="fr-FR" sz="2200" dirty="0">
                <a:latin typeface="Abadi Extra Light" panose="020B0204020104020204" pitchFamily="34" charset="0"/>
                <a:ea typeface="Times New Roman" panose="02020603050405020304" pitchFamily="18" charset="0"/>
              </a:rPr>
              <a:t>, n° 175, Paris, 2014, pp. 21-34.</a:t>
            </a:r>
          </a:p>
          <a:p>
            <a:pPr indent="180340" algn="just">
              <a:spcAft>
                <a:spcPts val="600"/>
              </a:spcAft>
            </a:pPr>
            <a:r>
              <a:rPr lang="fr-FR" sz="2200" cap="small" dirty="0">
                <a:latin typeface="Abadi Extra Light" panose="020B0204020104020204" pitchFamily="34" charset="0"/>
                <a:ea typeface="Times New Roman" panose="02020603050405020304" pitchFamily="18" charset="0"/>
              </a:rPr>
              <a:t>-</a:t>
            </a:r>
            <a:r>
              <a:rPr lang="fr-FR" sz="2200" dirty="0">
                <a:latin typeface="Abadi Extra Light" panose="020B0204020104020204" pitchFamily="34" charset="0"/>
                <a:ea typeface="Times New Roman" panose="02020603050405020304" pitchFamily="18" charset="0"/>
              </a:rPr>
              <a:t>, « L’</a:t>
            </a:r>
            <a:r>
              <a:rPr lang="fr-FR" sz="2200" i="1" dirty="0" err="1">
                <a:latin typeface="Abadi Extra Light" panose="020B0204020104020204" pitchFamily="34" charset="0"/>
                <a:ea typeface="Times New Roman" panose="02020603050405020304" pitchFamily="18" charset="0"/>
              </a:rPr>
              <a:t>autoblographie</a:t>
            </a:r>
            <a:r>
              <a:rPr lang="fr-FR" sz="2200" dirty="0">
                <a:latin typeface="Abadi Extra Light" panose="020B0204020104020204" pitchFamily="34" charset="0"/>
                <a:ea typeface="Times New Roman" panose="02020603050405020304" pitchFamily="18" charset="0"/>
              </a:rPr>
              <a:t>. Écritures numériques de soi », in </a:t>
            </a:r>
            <a:r>
              <a:rPr lang="fr-FR" sz="2200" i="1" dirty="0">
                <a:latin typeface="Abadi Extra Light" panose="020B0204020104020204" pitchFamily="34" charset="0"/>
                <a:ea typeface="Times New Roman" panose="02020603050405020304" pitchFamily="18" charset="0"/>
              </a:rPr>
              <a:t>Poétique</a:t>
            </a:r>
            <a:r>
              <a:rPr lang="fr-FR" sz="2200" dirty="0">
                <a:latin typeface="Abadi Extra Light" panose="020B0204020104020204" pitchFamily="34" charset="0"/>
                <a:ea typeface="Times New Roman" panose="02020603050405020304" pitchFamily="18" charset="0"/>
              </a:rPr>
              <a:t>, n° 177, Paris, 2015, pp. 131-143.</a:t>
            </a:r>
          </a:p>
          <a:p>
            <a:pPr indent="180340" algn="just">
              <a:spcAft>
                <a:spcPts val="600"/>
              </a:spcAft>
            </a:pPr>
            <a:r>
              <a:rPr lang="fr-FR" sz="2200" cap="small" dirty="0">
                <a:latin typeface="Abadi Extra Light" panose="020B0204020104020204" pitchFamily="34" charset="0"/>
                <a:ea typeface="Calibri" panose="020F0502020204030204" pitchFamily="34" charset="0"/>
              </a:rPr>
              <a:t>Bureau </a:t>
            </a:r>
            <a:r>
              <a:rPr lang="fr-FR" sz="2200" dirty="0">
                <a:latin typeface="Abadi Extra Light" panose="020B0204020104020204" pitchFamily="34" charset="0"/>
                <a:ea typeface="Calibri" panose="020F0502020204030204" pitchFamily="34" charset="0"/>
              </a:rPr>
              <a:t>Bruno, « Méthodologies de construction de corpus », Université Lyon 3,  Cours Humanité Numériques, 2019 </a:t>
            </a:r>
            <a:endParaRPr lang="fr-FR" sz="2200" cap="small" dirty="0">
              <a:latin typeface="Abadi Extra Light" panose="020B0204020104020204" pitchFamily="34" charset="0"/>
              <a:ea typeface="Times New Roman" panose="02020603050405020304" pitchFamily="18" charset="0"/>
            </a:endParaRPr>
          </a:p>
          <a:p>
            <a:pPr indent="180340" algn="just">
              <a:spcAft>
                <a:spcPts val="600"/>
              </a:spcAft>
            </a:pPr>
            <a:r>
              <a:rPr lang="fr-FR" sz="2200" cap="small" dirty="0">
                <a:latin typeface="Abadi Extra Light" panose="020B0204020104020204" pitchFamily="34" charset="0"/>
                <a:ea typeface="Calibri" panose="020F0502020204030204" pitchFamily="34" charset="0"/>
              </a:rPr>
              <a:t>Compagnon </a:t>
            </a:r>
            <a:r>
              <a:rPr lang="fr-FR" sz="2200" dirty="0">
                <a:latin typeface="Abadi Extra Light" panose="020B0204020104020204" pitchFamily="34" charset="0"/>
                <a:ea typeface="Calibri" panose="020F0502020204030204" pitchFamily="34" charset="0"/>
              </a:rPr>
              <a:t>Antoine, Qu'est-ce qu'un auteur ?, Cours Université de Paris IV-Sorbonne.</a:t>
            </a:r>
          </a:p>
          <a:p>
            <a:pPr indent="180340" algn="just">
              <a:spcAft>
                <a:spcPts val="600"/>
              </a:spcAft>
            </a:pPr>
            <a:r>
              <a:rPr lang="fr-FR" sz="2200" cap="small" dirty="0" err="1">
                <a:latin typeface="Abadi Extra Light" panose="020B0204020104020204" pitchFamily="34" charset="0"/>
                <a:ea typeface="Calibri" panose="020F0502020204030204" pitchFamily="34" charset="0"/>
              </a:rPr>
              <a:t>Casati</a:t>
            </a:r>
            <a:r>
              <a:rPr lang="fr-FR" sz="2200" cap="small" dirty="0">
                <a:latin typeface="Abadi Extra Light" panose="020B0204020104020204" pitchFamily="34" charset="0"/>
                <a:ea typeface="Calibri" panose="020F0502020204030204" pitchFamily="34" charset="0"/>
              </a:rPr>
              <a:t> </a:t>
            </a:r>
            <a:r>
              <a:rPr lang="fr-FR" sz="2200" dirty="0">
                <a:latin typeface="Abadi Extra Light" panose="020B0204020104020204" pitchFamily="34" charset="0"/>
                <a:ea typeface="Calibri" panose="020F0502020204030204" pitchFamily="34" charset="0"/>
              </a:rPr>
              <a:t>Roberto, « Contre le colonialisme numérique, manifeste pour continuer à lire », Albin Michel 2013</a:t>
            </a:r>
            <a:endParaRPr lang="fr-FR" sz="2200" cap="small" dirty="0">
              <a:latin typeface="Abadi Extra Light" panose="020B0204020104020204" pitchFamily="34" charset="0"/>
              <a:ea typeface="Times New Roman" panose="02020603050405020304" pitchFamily="18" charset="0"/>
            </a:endParaRPr>
          </a:p>
          <a:p>
            <a:pPr indent="180340" algn="just">
              <a:spcAft>
                <a:spcPts val="600"/>
              </a:spcAft>
            </a:pPr>
            <a:r>
              <a:rPr lang="fr-FR" sz="2200" cap="small" dirty="0">
                <a:latin typeface="Abadi Extra Light" panose="020B0204020104020204" pitchFamily="34" charset="0"/>
                <a:ea typeface="Times New Roman" panose="02020603050405020304" pitchFamily="18" charset="0"/>
              </a:rPr>
              <a:t>Lejeune</a:t>
            </a:r>
            <a:r>
              <a:rPr lang="fr-FR" sz="2200" dirty="0">
                <a:latin typeface="Abadi Extra Light" panose="020B0204020104020204" pitchFamily="34" charset="0"/>
                <a:ea typeface="Times New Roman" panose="02020603050405020304" pitchFamily="18" charset="0"/>
              </a:rPr>
              <a:t> Philippe, </a:t>
            </a:r>
            <a:r>
              <a:rPr lang="fr-FR" sz="2200" i="1" dirty="0">
                <a:latin typeface="Abadi Extra Light" panose="020B0204020104020204" pitchFamily="34" charset="0"/>
                <a:ea typeface="Times New Roman" panose="02020603050405020304" pitchFamily="18" charset="0"/>
              </a:rPr>
              <a:t>Signes de vie. Le pacte autobiographique, </a:t>
            </a:r>
            <a:r>
              <a:rPr lang="fr-FR" sz="2200" dirty="0">
                <a:latin typeface="Abadi Extra Light" panose="020B0204020104020204" pitchFamily="34" charset="0"/>
                <a:ea typeface="Times New Roman" panose="02020603050405020304" pitchFamily="18" charset="0"/>
              </a:rPr>
              <a:t>2, Paris, 2005.</a:t>
            </a:r>
          </a:p>
          <a:p>
            <a:pPr indent="180340" algn="just">
              <a:spcAft>
                <a:spcPts val="600"/>
              </a:spcAft>
            </a:pPr>
            <a:r>
              <a:rPr lang="fr-FR" sz="2200" cap="small" dirty="0" err="1">
                <a:latin typeface="Abadi Extra Light" panose="020B0204020104020204" pitchFamily="34" charset="0"/>
                <a:ea typeface="Times New Roman" panose="02020603050405020304" pitchFamily="18" charset="0"/>
              </a:rPr>
              <a:t>Mercklé</a:t>
            </a:r>
            <a:r>
              <a:rPr lang="fr-FR" sz="2200" cap="small" dirty="0">
                <a:latin typeface="Abadi Extra Light" panose="020B0204020104020204" pitchFamily="34" charset="0"/>
                <a:ea typeface="Times New Roman" panose="02020603050405020304" pitchFamily="18" charset="0"/>
              </a:rPr>
              <a:t> P</a:t>
            </a:r>
            <a:r>
              <a:rPr lang="fr-FR" sz="2200" dirty="0">
                <a:latin typeface="Abadi Extra Light" panose="020B0204020104020204" pitchFamily="34" charset="0"/>
                <a:ea typeface="Times New Roman" panose="02020603050405020304" pitchFamily="18" charset="0"/>
              </a:rPr>
              <a:t>ierre, </a:t>
            </a:r>
            <a:r>
              <a:rPr lang="fr-FR" sz="2200" i="1" dirty="0">
                <a:latin typeface="Abadi Extra Light" panose="020B0204020104020204" pitchFamily="34" charset="0"/>
                <a:ea typeface="Times New Roman" panose="02020603050405020304" pitchFamily="18" charset="0"/>
              </a:rPr>
              <a:t>Sociologie des réseaux sociaux</a:t>
            </a:r>
            <a:r>
              <a:rPr lang="fr-FR" sz="2200" dirty="0">
                <a:latin typeface="Abadi Extra Light" panose="020B0204020104020204" pitchFamily="34" charset="0"/>
                <a:ea typeface="Times New Roman" panose="02020603050405020304" pitchFamily="18" charset="0"/>
              </a:rPr>
              <a:t>, Paris : La Découverte, 2004, 2011, 2016.</a:t>
            </a:r>
          </a:p>
          <a:p>
            <a:pPr indent="180340" algn="just">
              <a:spcAft>
                <a:spcPts val="600"/>
              </a:spcAft>
            </a:pPr>
            <a:r>
              <a:rPr lang="fr-FR" sz="2200" cap="small" dirty="0" err="1">
                <a:latin typeface="Abadi Extra Light" panose="020B0204020104020204" pitchFamily="34" charset="0"/>
                <a:ea typeface="Times New Roman" panose="02020603050405020304" pitchFamily="18" charset="0"/>
              </a:rPr>
              <a:t>Monat</a:t>
            </a:r>
            <a:r>
              <a:rPr lang="fr-FR" sz="2200" dirty="0">
                <a:latin typeface="Abadi Extra Light" panose="020B0204020104020204" pitchFamily="34" charset="0"/>
                <a:ea typeface="Times New Roman" panose="02020603050405020304" pitchFamily="18" charset="0"/>
              </a:rPr>
              <a:t> Jean-Baptiste, </a:t>
            </a:r>
            <a:r>
              <a:rPr lang="fr-FR" sz="2200" i="1" dirty="0">
                <a:latin typeface="Abadi Extra Light" panose="020B0204020104020204" pitchFamily="34" charset="0"/>
                <a:ea typeface="Times New Roman" panose="02020603050405020304" pitchFamily="18" charset="0"/>
              </a:rPr>
              <a:t>A la recherche du Web littéraire</a:t>
            </a:r>
            <a:r>
              <a:rPr lang="fr-FR" sz="2200" dirty="0">
                <a:latin typeface="Abadi Extra Light" panose="020B0204020104020204" pitchFamily="34" charset="0"/>
                <a:ea typeface="Times New Roman" panose="02020603050405020304" pitchFamily="18" charset="0"/>
              </a:rPr>
              <a:t>, mémoire de master 2 Humanités Numériques soutenu à l’Université Lumière Lyon 2 sous la direction de Jérôme </a:t>
            </a:r>
            <a:r>
              <a:rPr lang="fr-FR" sz="2200" cap="small" dirty="0">
                <a:latin typeface="Abadi Extra Light" panose="020B0204020104020204" pitchFamily="34" charset="0"/>
                <a:ea typeface="Times New Roman" panose="02020603050405020304" pitchFamily="18" charset="0"/>
              </a:rPr>
              <a:t>Darmont</a:t>
            </a:r>
            <a:r>
              <a:rPr lang="fr-FR" sz="2200" dirty="0">
                <a:latin typeface="Abadi Extra Light" panose="020B0204020104020204" pitchFamily="34" charset="0"/>
                <a:ea typeface="Times New Roman" panose="02020603050405020304" pitchFamily="18" charset="0"/>
              </a:rPr>
              <a:t> et de Gilles </a:t>
            </a:r>
            <a:r>
              <a:rPr lang="fr-FR" sz="2200" cap="small" dirty="0">
                <a:latin typeface="Abadi Extra Light" panose="020B0204020104020204" pitchFamily="34" charset="0"/>
                <a:ea typeface="Times New Roman" panose="02020603050405020304" pitchFamily="18" charset="0"/>
              </a:rPr>
              <a:t>Bonnet</a:t>
            </a:r>
            <a:r>
              <a:rPr lang="fr-FR" sz="2200" dirty="0">
                <a:latin typeface="Abadi Extra Light" panose="020B0204020104020204" pitchFamily="34" charset="0"/>
                <a:ea typeface="Times New Roman" panose="02020603050405020304" pitchFamily="18" charset="0"/>
              </a:rPr>
              <a:t>, 2019, 93 p.</a:t>
            </a:r>
          </a:p>
          <a:p>
            <a:pPr indent="180340" algn="just">
              <a:spcAft>
                <a:spcPts val="600"/>
              </a:spcAft>
            </a:pPr>
            <a:r>
              <a:rPr lang="fr-FR" sz="2200" cap="small" dirty="0">
                <a:latin typeface="Abadi Extra Light" panose="020B0204020104020204" pitchFamily="34" charset="0"/>
                <a:ea typeface="Calibri" panose="020F0502020204030204" pitchFamily="34" charset="0"/>
              </a:rPr>
              <a:t>Gefen</a:t>
            </a:r>
            <a:r>
              <a:rPr lang="fr-FR" sz="2200" dirty="0">
                <a:latin typeface="Abadi Extra Light" panose="020B0204020104020204" pitchFamily="34" charset="0"/>
                <a:ea typeface="Calibri" panose="020F0502020204030204" pitchFamily="34" charset="0"/>
              </a:rPr>
              <a:t> Alexandre, </a:t>
            </a:r>
            <a:r>
              <a:rPr kumimoji="0" lang="fr-FR" sz="21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a:t>
            </a:r>
            <a:r>
              <a:rPr lang="fr-FR" sz="2200" dirty="0">
                <a:latin typeface="Abadi Extra Light" panose="020B0204020104020204" pitchFamily="34" charset="0"/>
                <a:ea typeface="Calibri" panose="020F0502020204030204" pitchFamily="34" charset="0"/>
              </a:rPr>
              <a:t>On ne sait jamais rien du sort d’un livre</a:t>
            </a:r>
            <a:r>
              <a:rPr kumimoji="0" lang="fr-FR" sz="2100" b="0" i="0" u="none" strike="noStrike" kern="1200" cap="none" spc="0" normalizeH="0" baseline="0" noProof="0" dirty="0">
                <a:ln>
                  <a:noFill/>
                </a:ln>
                <a:solidFill>
                  <a:prstClr val="black"/>
                </a:solidFill>
                <a:effectLst/>
                <a:uLnTx/>
                <a:uFillTx/>
                <a:latin typeface="Abadi Extra Light" panose="020B0204020104020204" pitchFamily="34" charset="0"/>
                <a:ea typeface="Calibri" panose="020F0502020204030204" pitchFamily="34" charset="0"/>
                <a:cs typeface="+mn-cs"/>
              </a:rPr>
              <a:t> », </a:t>
            </a:r>
            <a:r>
              <a:rPr lang="fr-FR" sz="2200" dirty="0">
                <a:latin typeface="Abadi Extra Light" panose="020B0204020104020204" pitchFamily="34" charset="0"/>
                <a:ea typeface="Calibri" panose="020F0502020204030204" pitchFamily="34" charset="0"/>
              </a:rPr>
              <a:t>Théorie et pratique des best-sellers. Revue Critique de Fixions Française Contemporaine, </a:t>
            </a:r>
            <a:r>
              <a:rPr lang="fr-FR" sz="2200" dirty="0" err="1">
                <a:latin typeface="Abadi Extra Light" panose="020B0204020104020204" pitchFamily="34" charset="0"/>
                <a:ea typeface="Calibri" panose="020F0502020204030204" pitchFamily="34" charset="0"/>
              </a:rPr>
              <a:t>Ghent</a:t>
            </a:r>
            <a:r>
              <a:rPr lang="fr-FR" sz="2200" dirty="0">
                <a:latin typeface="Abadi Extra Light" panose="020B0204020104020204" pitchFamily="34" charset="0"/>
                <a:ea typeface="Calibri" panose="020F0502020204030204" pitchFamily="34" charset="0"/>
              </a:rPr>
              <a:t> </a:t>
            </a:r>
            <a:r>
              <a:rPr lang="fr-FR" sz="2200" dirty="0" err="1">
                <a:latin typeface="Abadi Extra Light" panose="020B0204020104020204" pitchFamily="34" charset="0"/>
                <a:ea typeface="Calibri" panose="020F0502020204030204" pitchFamily="34" charset="0"/>
              </a:rPr>
              <a:t>University</a:t>
            </a:r>
            <a:r>
              <a:rPr lang="fr-FR" sz="2200" dirty="0">
                <a:latin typeface="Abadi Extra Light" panose="020B0204020104020204" pitchFamily="34" charset="0"/>
                <a:ea typeface="Calibri" panose="020F0502020204030204" pitchFamily="34" charset="0"/>
              </a:rPr>
              <a:t> &amp; Ecole Normale Supérieure, 2017.</a:t>
            </a:r>
          </a:p>
          <a:p>
            <a:pPr indent="180340" algn="just">
              <a:spcAft>
                <a:spcPts val="600"/>
              </a:spcAft>
            </a:pPr>
            <a:r>
              <a:rPr lang="fr-FR" sz="2200" cap="small" dirty="0">
                <a:latin typeface="Abadi Extra Light" panose="020B0204020104020204" pitchFamily="34" charset="0"/>
                <a:ea typeface="Calibri" panose="020F0502020204030204" pitchFamily="34" charset="0"/>
              </a:rPr>
              <a:t>Thomas</a:t>
            </a:r>
            <a:r>
              <a:rPr lang="fr-FR" sz="2200" dirty="0">
                <a:latin typeface="Abadi Extra Light" panose="020B0204020104020204" pitchFamily="34" charset="0"/>
                <a:ea typeface="Calibri" panose="020F0502020204030204" pitchFamily="34" charset="0"/>
              </a:rPr>
              <a:t> Sue </a:t>
            </a:r>
            <a:r>
              <a:rPr lang="fr-FR" sz="2200" i="1" dirty="0">
                <a:latin typeface="Abadi Extra Light" panose="020B0204020104020204" pitchFamily="34" charset="0"/>
                <a:ea typeface="Calibri" panose="020F0502020204030204" pitchFamily="34" charset="0"/>
              </a:rPr>
              <a:t>et al</a:t>
            </a:r>
            <a:r>
              <a:rPr lang="fr-FR" sz="2200" dirty="0">
                <a:latin typeface="Abadi Extra Light" panose="020B0204020104020204" pitchFamily="34" charset="0"/>
                <a:ea typeface="Calibri" panose="020F0502020204030204" pitchFamily="34" charset="0"/>
              </a:rPr>
              <a:t>., « </a:t>
            </a:r>
            <a:r>
              <a:rPr lang="fr-FR" sz="2200" dirty="0" err="1">
                <a:latin typeface="Abadi Extra Light" panose="020B0204020104020204" pitchFamily="34" charset="0"/>
                <a:ea typeface="Calibri" panose="020F0502020204030204" pitchFamily="34" charset="0"/>
              </a:rPr>
              <a:t>Transliteracy</a:t>
            </a:r>
            <a:r>
              <a:rPr lang="fr-FR" sz="2200" dirty="0">
                <a:latin typeface="Abadi Extra Light" panose="020B0204020104020204" pitchFamily="34" charset="0"/>
                <a:ea typeface="Calibri" panose="020F0502020204030204" pitchFamily="34" charset="0"/>
              </a:rPr>
              <a:t> : </a:t>
            </a:r>
            <a:r>
              <a:rPr lang="fr-FR" sz="2200" dirty="0" err="1">
                <a:latin typeface="Abadi Extra Light" panose="020B0204020104020204" pitchFamily="34" charset="0"/>
                <a:ea typeface="Calibri" panose="020F0502020204030204" pitchFamily="34" charset="0"/>
              </a:rPr>
              <a:t>Crossing</a:t>
            </a:r>
            <a:r>
              <a:rPr lang="fr-FR" sz="2200" dirty="0">
                <a:latin typeface="Abadi Extra Light" panose="020B0204020104020204" pitchFamily="34" charset="0"/>
                <a:ea typeface="Calibri" panose="020F0502020204030204" pitchFamily="34" charset="0"/>
              </a:rPr>
              <a:t> </a:t>
            </a:r>
            <a:r>
              <a:rPr lang="fr-FR" sz="2200" dirty="0" err="1">
                <a:latin typeface="Abadi Extra Light" panose="020B0204020104020204" pitchFamily="34" charset="0"/>
                <a:ea typeface="Calibri" panose="020F0502020204030204" pitchFamily="34" charset="0"/>
              </a:rPr>
              <a:t>Divides</a:t>
            </a:r>
            <a:r>
              <a:rPr lang="fr-FR" sz="2200" dirty="0">
                <a:latin typeface="Abadi Extra Light" panose="020B0204020104020204" pitchFamily="34" charset="0"/>
                <a:ea typeface="Calibri" panose="020F0502020204030204" pitchFamily="34" charset="0"/>
              </a:rPr>
              <a:t> », </a:t>
            </a:r>
            <a:r>
              <a:rPr lang="fr-FR" sz="2200" i="1" dirty="0">
                <a:latin typeface="Abadi Extra Light" panose="020B0204020104020204" pitchFamily="34" charset="0"/>
                <a:ea typeface="Calibri" panose="020F0502020204030204" pitchFamily="34" charset="0"/>
              </a:rPr>
              <a:t>First Monday</a:t>
            </a:r>
            <a:r>
              <a:rPr lang="fr-FR" sz="2200" dirty="0">
                <a:latin typeface="Abadi Extra Light" panose="020B0204020104020204" pitchFamily="34" charset="0"/>
                <a:ea typeface="Calibri" panose="020F0502020204030204" pitchFamily="34" charset="0"/>
              </a:rPr>
              <a:t>, vol. 12, n° 12, décembre 2007,</a:t>
            </a:r>
          </a:p>
          <a:p>
            <a:pPr marL="0" indent="0">
              <a:buNone/>
            </a:pPr>
            <a:endParaRPr lang="fr-FR" dirty="0">
              <a:latin typeface="Abadi Extra Light" panose="020B0204020104020204" pitchFamily="34" charset="0"/>
            </a:endParaRPr>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62</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1699285"/>
            <a:ext cx="5681542" cy="2666054"/>
          </a:xfrm>
        </p:spPr>
        <p:txBody>
          <a:bodyPr anchor="b">
            <a:normAutofit/>
          </a:bodyPr>
          <a:lstStyle/>
          <a:p>
            <a:pPr algn="l"/>
            <a:r>
              <a:rPr lang="fr-FR" dirty="0"/>
              <a:t>Merci de votre attention, place à l’échange !</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63</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a:off x="3040626" y="758584"/>
            <a:ext cx="8313174" cy="8882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000" b="1" dirty="0"/>
              <a:t>Communication du 22 janvier 2020 </a:t>
            </a:r>
          </a:p>
          <a:p>
            <a:pPr algn="ctr"/>
            <a:r>
              <a:rPr lang="fr-FR" sz="2000" dirty="0"/>
              <a:t>« Ébauche de visualisation des productions littéraires francophones d’Haïti et retour d’expérience »</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7</a:t>
            </a:fld>
            <a:endParaRPr lang="en-US" dirty="0"/>
          </a:p>
        </p:txBody>
      </p:sp>
      <p:pic>
        <p:nvPicPr>
          <p:cNvPr id="12" name="Picture 11">
            <a:extLst>
              <a:ext uri="{FF2B5EF4-FFF2-40B4-BE49-F238E27FC236}">
                <a16:creationId xmlns:a16="http://schemas.microsoft.com/office/drawing/2014/main" id="{8CA71991-4C49-4073-BA5E-992D1657E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50" y="2241755"/>
            <a:ext cx="5916834" cy="3582974"/>
          </a:xfrm>
          <a:prstGeom prst="rect">
            <a:avLst/>
          </a:prstGeom>
        </p:spPr>
      </p:pic>
      <p:pic>
        <p:nvPicPr>
          <p:cNvPr id="16" name="Picture 15">
            <a:extLst>
              <a:ext uri="{FF2B5EF4-FFF2-40B4-BE49-F238E27FC236}">
                <a16:creationId xmlns:a16="http://schemas.microsoft.com/office/drawing/2014/main" id="{6E5FC102-006C-4AEB-94DE-7620D00C4E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1217" y="3013343"/>
            <a:ext cx="3097161" cy="2322871"/>
          </a:xfrm>
          <a:prstGeom prst="rect">
            <a:avLst/>
          </a:prstGeom>
        </p:spPr>
      </p:pic>
      <p:sp>
        <p:nvSpPr>
          <p:cNvPr id="17" name="Arrow: Right 16">
            <a:extLst>
              <a:ext uri="{FF2B5EF4-FFF2-40B4-BE49-F238E27FC236}">
                <a16:creationId xmlns:a16="http://schemas.microsoft.com/office/drawing/2014/main" id="{BCFDDC53-0739-4332-98E3-A9403ABF93AD}"/>
              </a:ext>
            </a:extLst>
          </p:cNvPr>
          <p:cNvSpPr/>
          <p:nvPr/>
        </p:nvSpPr>
        <p:spPr>
          <a:xfrm>
            <a:off x="8476475" y="4033242"/>
            <a:ext cx="137651" cy="452284"/>
          </a:xfrm>
          <a:prstGeom prst="rightArrow">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369C48F5-ABC6-4B32-9BAD-C51E11CB3376}"/>
              </a:ext>
            </a:extLst>
          </p:cNvPr>
          <p:cNvPicPr>
            <a:picLocks noChangeAspect="1"/>
          </p:cNvPicPr>
          <p:nvPr/>
        </p:nvPicPr>
        <p:blipFill rotWithShape="1">
          <a:blip r:embed="rId5">
            <a:extLst>
              <a:ext uri="{28A0092B-C50C-407E-A947-70E740481C1C}">
                <a14:useLocalDpi xmlns:a14="http://schemas.microsoft.com/office/drawing/2010/main" val="0"/>
              </a:ext>
            </a:extLst>
          </a:blip>
          <a:srcRect l="9423" r="56746"/>
          <a:stretch/>
        </p:blipFill>
        <p:spPr>
          <a:xfrm>
            <a:off x="9804" y="0"/>
            <a:ext cx="2302746"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11" name="ZoneTexte 10">
            <a:extLst>
              <a:ext uri="{FF2B5EF4-FFF2-40B4-BE49-F238E27FC236}">
                <a16:creationId xmlns:a16="http://schemas.microsoft.com/office/drawing/2014/main" id="{DAB16FAD-CB10-488C-8F9D-6668E7AC9710}"/>
              </a:ext>
            </a:extLst>
          </p:cNvPr>
          <p:cNvSpPr txBox="1"/>
          <p:nvPr/>
        </p:nvSpPr>
        <p:spPr>
          <a:xfrm>
            <a:off x="3040626" y="6086960"/>
            <a:ext cx="7129616" cy="369332"/>
          </a:xfrm>
          <a:prstGeom prst="rect">
            <a:avLst/>
          </a:prstGeom>
          <a:noFill/>
        </p:spPr>
        <p:txBody>
          <a:bodyPr wrap="square">
            <a:spAutoFit/>
          </a:bodyPr>
          <a:lstStyle/>
          <a:p>
            <a:r>
              <a:rPr lang="fr-FR" dirty="0">
                <a:hlinkClick r:id="rId6"/>
              </a:rPr>
              <a:t>https://webtv.univ-lyon3.fr/videos/?video=MEDIA200205101828908</a:t>
            </a:r>
            <a:r>
              <a:rPr lang="fr-FR" dirty="0"/>
              <a:t> </a:t>
            </a:r>
          </a:p>
        </p:txBody>
      </p:sp>
    </p:spTree>
    <p:extLst>
      <p:ext uri="{BB962C8B-B14F-4D97-AF65-F5344CB8AC3E}">
        <p14:creationId xmlns:p14="http://schemas.microsoft.com/office/powerpoint/2010/main" val="55044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13367"/>
            <a:ext cx="10515600" cy="794935"/>
          </a:xfrm>
        </p:spPr>
        <p:txBody>
          <a:bodyPr>
            <a:normAutofit/>
          </a:bodyPr>
          <a:lstStyle/>
          <a:p>
            <a:r>
              <a:rPr kumimoji="0" lang="fr-FR" sz="4000" b="0" i="0" u="none" strike="noStrike" kern="1200" cap="none" spc="0" normalizeH="0" baseline="0" noProof="0" dirty="0">
                <a:ln>
                  <a:noFill/>
                </a:ln>
                <a:solidFill>
                  <a:prstClr val="black"/>
                </a:solidFill>
                <a:effectLst/>
                <a:uLnTx/>
                <a:uFillTx/>
                <a:latin typeface="Calisto MT"/>
                <a:ea typeface="+mj-ea"/>
                <a:cs typeface="+mj-cs"/>
              </a:rPr>
              <a:t>Sur la base d’une bibliothèque de liens Zotéro</a:t>
            </a:r>
            <a:endParaRPr lang="fr-FR" sz="4000" dirty="0"/>
          </a:p>
        </p:txBody>
      </p:sp>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2"/>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992052" y="3137665"/>
            <a:ext cx="2067296" cy="830997"/>
          </a:xfrm>
          <a:prstGeom prst="rect">
            <a:avLst/>
          </a:prstGeom>
          <a:noFill/>
        </p:spPr>
        <p:txBody>
          <a:bodyPr wrap="none" rtlCol="0">
            <a:spAutoFit/>
          </a:bodyPr>
          <a:lstStyle/>
          <a:p>
            <a:pPr algn="r"/>
            <a:r>
              <a:rPr lang="fr-FR" sz="1200" dirty="0"/>
              <a:t>Extrait RDF des ressources :</a:t>
            </a:r>
          </a:p>
          <a:p>
            <a:pPr algn="r"/>
            <a:r>
              <a:rPr lang="fr-FR" sz="1200" dirty="0"/>
              <a:t>Titre site, type, date, auteur,</a:t>
            </a:r>
          </a:p>
          <a:p>
            <a:pPr algn="r"/>
            <a:r>
              <a:rPr lang="fr-FR" sz="1200" dirty="0"/>
              <a:t>droits, id,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5"/>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7"/>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17" name="Picture 7">
            <a:extLst>
              <a:ext uri="{FF2B5EF4-FFF2-40B4-BE49-F238E27FC236}">
                <a16:creationId xmlns:a16="http://schemas.microsoft.com/office/drawing/2014/main" id="{A2015A2D-145A-426E-8A9C-CD63C4F8DEA4}"/>
              </a:ext>
            </a:extLst>
          </p:cNvPr>
          <p:cNvPicPr>
            <a:picLocks noChangeAspect="1"/>
          </p:cNvPicPr>
          <p:nvPr/>
        </p:nvPicPr>
        <p:blipFill rotWithShape="1">
          <a:blip r:embed="rId8">
            <a:alphaModFix amt="50000"/>
            <a:extLst>
              <a:ext uri="{28A0092B-C50C-407E-A947-70E740481C1C}">
                <a14:useLocalDpi xmlns:a14="http://schemas.microsoft.com/office/drawing/2010/main" val="0"/>
              </a:ext>
            </a:extLst>
          </a:blip>
          <a:srcRect l="90078" t="16639" r="-2" b="27532"/>
          <a:stretch/>
        </p:blipFill>
        <p:spPr>
          <a:xfrm>
            <a:off x="10982131" y="875070"/>
            <a:ext cx="1209868" cy="5481279"/>
          </a:xfrm>
          <a:prstGeom prst="rect">
            <a:avLst/>
          </a:prstGeom>
        </p:spPr>
      </p:pic>
      <p:pic>
        <p:nvPicPr>
          <p:cNvPr id="23" name="Graphic 22">
            <a:extLst>
              <a:ext uri="{FF2B5EF4-FFF2-40B4-BE49-F238E27FC236}">
                <a16:creationId xmlns:a16="http://schemas.microsoft.com/office/drawing/2014/main" id="{74867B67-4951-4E4A-9C69-2AB1EE03920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7134" y="136525"/>
            <a:ext cx="798370" cy="798370"/>
          </a:xfrm>
          <a:prstGeom prst="rect">
            <a:avLst/>
          </a:prstGeom>
        </p:spPr>
      </p:pic>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4661</TotalTime>
  <Words>3473</Words>
  <Application>Microsoft Office PowerPoint</Application>
  <PresentationFormat>Grand écran</PresentationFormat>
  <Paragraphs>516</Paragraphs>
  <Slides>63</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63</vt:i4>
      </vt:variant>
    </vt:vector>
  </HeadingPairs>
  <TitlesOfParts>
    <vt:vector size="72" baseType="lpstr">
      <vt:lpstr>Abadi Extra Light</vt:lpstr>
      <vt:lpstr>Arial</vt:lpstr>
      <vt:lpstr>Calibri</vt:lpstr>
      <vt:lpstr>Calisto MT</vt:lpstr>
      <vt:lpstr>Corbel</vt:lpstr>
      <vt:lpstr>TimesNewRomanPS-ItalicMT</vt:lpstr>
      <vt:lpstr>TimesNewRomanPSMT</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Présentation PowerPoint</vt:lpstr>
      <vt:lpstr>Présentation PowerPoint</vt:lpstr>
      <vt:lpstr>Cartographier le Web et le visualiser…</vt:lpstr>
      <vt:lpstr>Présentation PowerPoint</vt:lpstr>
      <vt:lpstr>II. Croiser Web sémantique et contenus participatifs </vt:lpstr>
      <vt:lpstr>Sur la base d’une bibliothèque de liens Zotéro</vt:lpstr>
      <vt:lpstr>Premières observations</vt:lpstr>
      <vt:lpstr>Changement de paradigme</vt:lpstr>
      <vt:lpstr>Les sources potentielles et leurs caractéristiques</vt:lpstr>
      <vt:lpstr>Informations obtenues via les sites de « référence »  </vt:lpstr>
      <vt:lpstr>Explicitation de la requête Wikidata - SPARQL</vt:lpstr>
      <vt:lpstr>Consolidation des données</vt:lpstr>
      <vt:lpstr>Insertion de la liste d’écrivains haïtiens</vt:lpstr>
      <vt:lpstr>Regroupements d’informations via Wikidata</vt:lpstr>
      <vt:lpstr>Regroupements d’informations via le VIAF</vt:lpstr>
      <vt:lpstr>Récupération d’informations clefs</vt:lpstr>
      <vt:lpstr>Filtrage du corpus</vt:lpstr>
      <vt:lpstr>Le corpus final en quelques chiffres clés</vt:lpstr>
      <vt:lpstr>Agréger et normaliser le tout ?</vt:lpstr>
      <vt:lpstr>Présentation PowerPoint</vt:lpstr>
      <vt:lpstr> III. Normalisation du corpus et structuration en XML-TEI </vt:lpstr>
      <vt:lpstr>Présentation PowerPoint</vt:lpstr>
      <vt:lpstr>Structure du fichier XML-TEI</vt:lpstr>
      <vt:lpstr>Le &lt;teiHeader&gt;</vt:lpstr>
      <vt:lpstr>Des &lt;div&gt;</vt:lpstr>
      <vt:lpstr>Présentation PowerPoint</vt:lpstr>
      <vt:lpstr>Présentation PowerPoint</vt:lpstr>
      <vt:lpstr>Partie 1 </vt:lpstr>
      <vt:lpstr>&lt;div&gt; bio</vt:lpstr>
      <vt:lpstr>&lt;div&gt; biblio</vt:lpstr>
      <vt:lpstr>&lt;div&gt; adresses Web </vt:lpstr>
      <vt:lpstr>Les feuilles de transformations XSL</vt:lpstr>
      <vt:lpstr>Les feuilles de transformations XSL</vt:lpstr>
      <vt:lpstr>Pour obtenir :</vt:lpstr>
      <vt:lpstr>IV. Exploitation des données</vt:lpstr>
      <vt:lpstr>Présentation PowerPoint</vt:lpstr>
      <vt:lpstr>Présentation PowerPoint</vt:lpstr>
      <vt:lpstr>Présentation PowerPoint</vt:lpstr>
      <vt:lpstr>Présentation PowerPoint</vt:lpstr>
      <vt:lpstr>Présentation PowerPoint</vt:lpstr>
      <vt:lpstr>Présentation PowerPoint</vt:lpstr>
      <vt:lpstr>Les littéraires haïtiens et le Web</vt:lpstr>
      <vt:lpstr>Pages personnelles issues de Spla - Un voyage dans le temps</vt:lpstr>
      <vt:lpstr>18 pages personnelles toujours en activité</vt:lpstr>
      <vt:lpstr>Des entités Wikidata aux pages Wikipédia</vt:lpstr>
      <vt:lpstr>Présentation PowerPoint</vt:lpstr>
      <vt:lpstr>Présentation PowerPoint</vt:lpstr>
      <vt:lpstr>Présentation PowerPoint</vt:lpstr>
      <vt:lpstr>Présentation PowerPoint</vt:lpstr>
      <vt:lpstr>Présentation PowerPoint</vt:lpstr>
      <vt:lpstr>Mieux décrire les auteurs émergeants </vt:lpstr>
      <vt:lpstr>Obtenir des données biographiques…</vt:lpstr>
      <vt:lpstr>Lier les biographies sur des entités plus vastes…</vt:lpstr>
      <vt:lpstr>Un espace encore à explorer </vt:lpstr>
      <vt:lpstr>V. Conclusions</vt:lpstr>
      <vt:lpstr>Présentation PowerPoint</vt:lpstr>
      <vt:lpstr>Présentation PowerPoint</vt:lpstr>
      <vt:lpstr>Outils numériques mobilisés</vt:lpstr>
      <vt:lpstr>Bibliographie</vt:lpstr>
      <vt:lpstr>Merci de votre attention, place à l’échange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Anaïs CHAMBAT</cp:lastModifiedBy>
  <cp:revision>479</cp:revision>
  <dcterms:created xsi:type="dcterms:W3CDTF">2020-01-21T15:26:20Z</dcterms:created>
  <dcterms:modified xsi:type="dcterms:W3CDTF">2021-02-05T07:58:49Z</dcterms:modified>
</cp:coreProperties>
</file>